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7" d="100"/>
          <a:sy n="87" d="100"/>
        </p:scale>
        <p:origin x="11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6A83-B960-0DAE-60CD-5A56D815A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8D96C9-0412-370D-2A76-4413A50DB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7FB64D-89F3-7012-1A83-DB2E177BDD38}"/>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5" name="Footer Placeholder 4">
            <a:extLst>
              <a:ext uri="{FF2B5EF4-FFF2-40B4-BE49-F238E27FC236}">
                <a16:creationId xmlns:a16="http://schemas.microsoft.com/office/drawing/2014/main" id="{8D69CD71-B34B-1884-26BF-261F534F8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0FF2B-9D7E-C108-68A0-232406CDEC51}"/>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278298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DE90-5B84-C70D-3385-186FA24A87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168F82-1E1C-EA52-D06E-F47BAAA28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2E6DD-A2F9-1393-C7C5-6B1BE23A1EFC}"/>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5" name="Footer Placeholder 4">
            <a:extLst>
              <a:ext uri="{FF2B5EF4-FFF2-40B4-BE49-F238E27FC236}">
                <a16:creationId xmlns:a16="http://schemas.microsoft.com/office/drawing/2014/main" id="{46B701CC-AB9B-FCB0-DCA8-2F397A17D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98FB5-D69B-FD9A-020E-BF71E58B7000}"/>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917040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A9FFE-D957-A91A-C5AF-8AE2279A18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B692E-977A-0074-C978-2EFE9257C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91F7A-D48B-0BE9-9366-FF7F589F07D9}"/>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5" name="Footer Placeholder 4">
            <a:extLst>
              <a:ext uri="{FF2B5EF4-FFF2-40B4-BE49-F238E27FC236}">
                <a16:creationId xmlns:a16="http://schemas.microsoft.com/office/drawing/2014/main" id="{8D26CA66-C1C4-A641-D48F-C478CDD2E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862C9-6066-34A1-CA3F-AC296C1479DA}"/>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318165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13AE-2637-12BB-E8FA-40094A6EE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FD6661-ED73-965D-B103-485D586B2F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145D2-8EE3-8EC1-FF73-07622E666D05}"/>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5" name="Footer Placeholder 4">
            <a:extLst>
              <a:ext uri="{FF2B5EF4-FFF2-40B4-BE49-F238E27FC236}">
                <a16:creationId xmlns:a16="http://schemas.microsoft.com/office/drawing/2014/main" id="{8D9809DE-9A4F-CD9E-6605-575DD0AE5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B36DC-CD7A-D508-736F-E5B6112A2F25}"/>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3221114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1DC6-FD20-6D8E-90AB-9FCDB8FCDD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9F6744-7F1E-5146-B0E4-33B3D47E4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457C9F-D27C-5D62-5132-8EBFA065C596}"/>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5" name="Footer Placeholder 4">
            <a:extLst>
              <a:ext uri="{FF2B5EF4-FFF2-40B4-BE49-F238E27FC236}">
                <a16:creationId xmlns:a16="http://schemas.microsoft.com/office/drawing/2014/main" id="{C5E6D31E-C2F4-4A55-7513-F3C85B407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7618F-2466-10B3-C810-83111B8B9609}"/>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60600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4F2C-DA5C-B0F6-E24A-0A46BCA7ED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F629F3-20B8-F020-BBD0-EDCA33EE4E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F351F-3E70-3F6E-5869-D76E263485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E2511C-1605-141E-89FF-5150A19EBC8E}"/>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6" name="Footer Placeholder 5">
            <a:extLst>
              <a:ext uri="{FF2B5EF4-FFF2-40B4-BE49-F238E27FC236}">
                <a16:creationId xmlns:a16="http://schemas.microsoft.com/office/drawing/2014/main" id="{91DE6D1D-E070-855A-BF50-BDC76090C8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C321-64F5-97E7-2D5D-52027DAF509D}"/>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2838392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3A1B-3E69-57AA-0E2E-7E07C7D7BE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34363F-5D68-6DE5-A853-DFDF9DF56B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FACD8-36E6-F724-F365-C1F90C70BE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2A8068-4368-A3B6-14D3-FAF3F90120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4E22F-0EF4-DD30-C3BE-9C727CBD13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DC4966-E972-399D-FFD6-6804EFA94819}"/>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8" name="Footer Placeholder 7">
            <a:extLst>
              <a:ext uri="{FF2B5EF4-FFF2-40B4-BE49-F238E27FC236}">
                <a16:creationId xmlns:a16="http://schemas.microsoft.com/office/drawing/2014/main" id="{E4D67148-F65D-F559-8277-208C71C6E7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315937-19F7-E0C6-5D6C-70E152AC7FF7}"/>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262013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59A0-EFE2-CFD8-94C8-86612E2331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E2EB96-B986-423E-5F56-4BBE4293BAD2}"/>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4" name="Footer Placeholder 3">
            <a:extLst>
              <a:ext uri="{FF2B5EF4-FFF2-40B4-BE49-F238E27FC236}">
                <a16:creationId xmlns:a16="http://schemas.microsoft.com/office/drawing/2014/main" id="{F8C4B3C4-1D10-DAAE-614C-EA5F67B643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F91362-CB5A-AEF2-223F-E8394DBAE045}"/>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1720599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CA6C05-739B-9F36-C371-721A74AF0368}"/>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3" name="Footer Placeholder 2">
            <a:extLst>
              <a:ext uri="{FF2B5EF4-FFF2-40B4-BE49-F238E27FC236}">
                <a16:creationId xmlns:a16="http://schemas.microsoft.com/office/drawing/2014/main" id="{903114BE-35D3-0903-FFDA-7E119D2DC7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F15C23-5994-5F56-5CA7-68D7B2EDA8B6}"/>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222383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1A71-2C2E-A7C1-2675-2B11F78CC7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406F7C-A45F-1A4B-57BB-7F7201A19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440597-5D4F-C1BF-6027-96BEF3FF4A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5C464-480C-9606-25DF-EFDCFC521558}"/>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6" name="Footer Placeholder 5">
            <a:extLst>
              <a:ext uri="{FF2B5EF4-FFF2-40B4-BE49-F238E27FC236}">
                <a16:creationId xmlns:a16="http://schemas.microsoft.com/office/drawing/2014/main" id="{A7865329-2E09-3E5B-14F7-0A28D9EA7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9735C-A294-D665-265B-BCB4EBB86D55}"/>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322968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E060-1629-BC3A-4DA9-2977A096C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538356-448A-2E25-E1D6-6762789818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FC91C8-5290-B175-F784-CB586EF69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9F952-9323-5259-8650-2BD9AAC61A90}"/>
              </a:ext>
            </a:extLst>
          </p:cNvPr>
          <p:cNvSpPr>
            <a:spLocks noGrp="1"/>
          </p:cNvSpPr>
          <p:nvPr>
            <p:ph type="dt" sz="half" idx="10"/>
          </p:nvPr>
        </p:nvSpPr>
        <p:spPr/>
        <p:txBody>
          <a:bodyPr/>
          <a:lstStyle/>
          <a:p>
            <a:fld id="{E42988AD-A8A2-4E8E-9CE3-D3AB28F48CA1}" type="datetimeFigureOut">
              <a:rPr lang="en-US" smtClean="0"/>
              <a:t>4/30/2024</a:t>
            </a:fld>
            <a:endParaRPr lang="en-US"/>
          </a:p>
        </p:txBody>
      </p:sp>
      <p:sp>
        <p:nvSpPr>
          <p:cNvPr id="6" name="Footer Placeholder 5">
            <a:extLst>
              <a:ext uri="{FF2B5EF4-FFF2-40B4-BE49-F238E27FC236}">
                <a16:creationId xmlns:a16="http://schemas.microsoft.com/office/drawing/2014/main" id="{4B64D46C-915F-0C20-B3EC-AE4C5BA94B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162BB-1FB5-42F1-8570-A5D809B1392A}"/>
              </a:ext>
            </a:extLst>
          </p:cNvPr>
          <p:cNvSpPr>
            <a:spLocks noGrp="1"/>
          </p:cNvSpPr>
          <p:nvPr>
            <p:ph type="sldNum" sz="quarter" idx="12"/>
          </p:nvPr>
        </p:nvSpPr>
        <p:spPr/>
        <p:txBody>
          <a:bodyPr/>
          <a:lstStyle/>
          <a:p>
            <a:fld id="{F970D452-5746-4CAF-BFAB-EE66477BC781}" type="slidenum">
              <a:rPr lang="en-US" smtClean="0"/>
              <a:t>‹#›</a:t>
            </a:fld>
            <a:endParaRPr lang="en-US"/>
          </a:p>
        </p:txBody>
      </p:sp>
    </p:spTree>
    <p:extLst>
      <p:ext uri="{BB962C8B-B14F-4D97-AF65-F5344CB8AC3E}">
        <p14:creationId xmlns:p14="http://schemas.microsoft.com/office/powerpoint/2010/main" val="784803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5E930-EABA-AAC3-20ED-B8960FDD33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A53B86-6228-5B94-A889-F701F479B3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A7296-9B30-37A3-F48B-55B139DC67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988AD-A8A2-4E8E-9CE3-D3AB28F48CA1}" type="datetimeFigureOut">
              <a:rPr lang="en-US" smtClean="0"/>
              <a:t>4/30/2024</a:t>
            </a:fld>
            <a:endParaRPr lang="en-US"/>
          </a:p>
        </p:txBody>
      </p:sp>
      <p:sp>
        <p:nvSpPr>
          <p:cNvPr id="5" name="Footer Placeholder 4">
            <a:extLst>
              <a:ext uri="{FF2B5EF4-FFF2-40B4-BE49-F238E27FC236}">
                <a16:creationId xmlns:a16="http://schemas.microsoft.com/office/drawing/2014/main" id="{F3B37AE7-D81E-B3CD-BD27-6E172EC13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29832E-F4F1-62B6-F8E8-708644D981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0D452-5746-4CAF-BFAB-EE66477BC781}" type="slidenum">
              <a:rPr lang="en-US" smtClean="0"/>
              <a:t>‹#›</a:t>
            </a:fld>
            <a:endParaRPr lang="en-US"/>
          </a:p>
        </p:txBody>
      </p:sp>
      <p:sp>
        <p:nvSpPr>
          <p:cNvPr id="8" name="TextBox 7">
            <a:extLst>
              <a:ext uri="{FF2B5EF4-FFF2-40B4-BE49-F238E27FC236}">
                <a16:creationId xmlns:a16="http://schemas.microsoft.com/office/drawing/2014/main" id="{2645E0CB-7030-6F51-43E0-1AFA173F8E9D}"/>
              </a:ext>
            </a:extLst>
          </p:cNvPr>
          <p:cNvSpPr txBox="1"/>
          <p:nvPr userDrawn="1">
            <p:extLst>
              <p:ext uri="{1162E1C5-73C7-4A58-AE30-91384D911F3F}">
                <p184:classification xmlns:p184="http://schemas.microsoft.com/office/powerpoint/2018/4/main" val="hdr"/>
              </p:ext>
            </p:extLst>
          </p:nvPr>
        </p:nvSpPr>
        <p:spPr>
          <a:xfrm>
            <a:off x="11612563" y="63500"/>
            <a:ext cx="544512"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[OFFICIAL]</a:t>
            </a:r>
          </a:p>
        </p:txBody>
      </p:sp>
    </p:spTree>
    <p:extLst>
      <p:ext uri="{BB962C8B-B14F-4D97-AF65-F5344CB8AC3E}">
        <p14:creationId xmlns:p14="http://schemas.microsoft.com/office/powerpoint/2010/main" val="2526450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atlassian.com/ru/software/confluence/fre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atlassian.com/ru/software/jir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atlassian.com/ru/agile/scrum/sprint-planning" TargetMode="External"/><Relationship Id="rId2" Type="http://schemas.openxmlformats.org/officeDocument/2006/relationships/hyperlink" Target="https://www.atlassian.com/ru/software/jira/guides/getting-started/basics#step-1-create-a-projec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learn.microsoft.com/en-us/azure/devops/boards/get-started/plan-track-work?view=azure-devops&amp;tabs=agile-process" TargetMode="External"/><Relationship Id="rId2" Type="http://schemas.openxmlformats.org/officeDocument/2006/relationships/hyperlink" Target="https://trello.com/home"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46A19-2B4F-A160-D608-79F268916870}"/>
              </a:ext>
            </a:extLst>
          </p:cNvPr>
          <p:cNvSpPr>
            <a:spLocks noGrp="1"/>
          </p:cNvSpPr>
          <p:nvPr>
            <p:ph type="ctrTitle"/>
          </p:nvPr>
        </p:nvSpPr>
        <p:spPr>
          <a:xfrm>
            <a:off x="630936" y="639520"/>
            <a:ext cx="3429000" cy="1719072"/>
          </a:xfrm>
        </p:spPr>
        <p:txBody>
          <a:bodyPr vert="horz" lIns="91440" tIns="45720" rIns="91440" bIns="45720" rtlCol="0" anchor="b">
            <a:normAutofit/>
          </a:bodyPr>
          <a:lstStyle/>
          <a:p>
            <a:pPr algn="l"/>
            <a:r>
              <a:rPr lang="en-US" sz="4600" b="0" i="0" kern="1200">
                <a:solidFill>
                  <a:schemeClr val="tx1"/>
                </a:solidFill>
                <a:effectLst/>
                <a:latin typeface="+mj-lt"/>
                <a:ea typeface="+mj-ea"/>
                <a:cs typeface="+mj-cs"/>
              </a:rPr>
              <a:t>Методології розробки</a:t>
            </a:r>
            <a:endParaRPr lang="en-US" sz="46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337530B-58ED-6E63-A3F9-27644AC9A829}"/>
              </a:ext>
            </a:extLst>
          </p:cNvPr>
          <p:cNvSpPr>
            <a:spLocks noGrp="1"/>
          </p:cNvSpPr>
          <p:nvPr>
            <p:ph type="subTitle" idx="1"/>
          </p:nvPr>
        </p:nvSpPr>
        <p:spPr>
          <a:xfrm>
            <a:off x="630935" y="2807208"/>
            <a:ext cx="3756337" cy="3741558"/>
          </a:xfrm>
        </p:spPr>
        <p:txBody>
          <a:bodyPr vert="horz" lIns="91440" tIns="45720" rIns="91440" bIns="45720" rtlCol="0" anchor="t">
            <a:normAutofit/>
          </a:bodyPr>
          <a:lstStyle/>
          <a:p>
            <a:pPr indent="-228600" algn="l">
              <a:buFont typeface="Arial" panose="020B0604020202020204" pitchFamily="34" charset="0"/>
              <a:buChar char="•"/>
            </a:pPr>
            <a:r>
              <a:rPr lang="en-US" sz="1400" b="0" i="0" dirty="0" err="1">
                <a:effectLst/>
              </a:rPr>
              <a:t>Методології</a:t>
            </a:r>
            <a:r>
              <a:rPr lang="en-US" sz="1400" b="0" i="0" dirty="0">
                <a:effectLst/>
              </a:rPr>
              <a:t> </a:t>
            </a:r>
            <a:r>
              <a:rPr lang="en-US" sz="1400" b="0" i="0" dirty="0" err="1">
                <a:effectLst/>
              </a:rPr>
              <a:t>розробки</a:t>
            </a:r>
            <a:r>
              <a:rPr lang="en-US" sz="1400" b="0" i="0" dirty="0">
                <a:effectLst/>
              </a:rPr>
              <a:t> - </a:t>
            </a:r>
            <a:r>
              <a:rPr lang="en-US" sz="1400" b="0" i="0" dirty="0" err="1">
                <a:effectLst/>
              </a:rPr>
              <a:t>це</a:t>
            </a:r>
            <a:r>
              <a:rPr lang="en-US" sz="1400" b="0" i="0" dirty="0">
                <a:effectLst/>
              </a:rPr>
              <a:t> </a:t>
            </a:r>
            <a:r>
              <a:rPr lang="en-US" sz="1400" b="0" i="0" dirty="0" err="1">
                <a:effectLst/>
              </a:rPr>
              <a:t>набори</a:t>
            </a:r>
            <a:r>
              <a:rPr lang="en-US" sz="1400" b="0" i="0" dirty="0">
                <a:effectLst/>
              </a:rPr>
              <a:t> </a:t>
            </a:r>
            <a:r>
              <a:rPr lang="en-US" sz="1400" b="0" i="0" dirty="0" err="1">
                <a:effectLst/>
              </a:rPr>
              <a:t>правил</a:t>
            </a:r>
            <a:r>
              <a:rPr lang="en-US" sz="1400" b="0" i="0" dirty="0">
                <a:effectLst/>
              </a:rPr>
              <a:t>, </a:t>
            </a:r>
            <a:r>
              <a:rPr lang="en-US" sz="1400" b="0" i="0" dirty="0" err="1">
                <a:effectLst/>
              </a:rPr>
              <a:t>ролей</a:t>
            </a:r>
            <a:r>
              <a:rPr lang="en-US" sz="1400" b="0" i="0" dirty="0">
                <a:effectLst/>
              </a:rPr>
              <a:t> </a:t>
            </a:r>
            <a:r>
              <a:rPr lang="en-US" sz="1400" b="0" i="0" dirty="0" err="1">
                <a:effectLst/>
              </a:rPr>
              <a:t>та</a:t>
            </a:r>
            <a:r>
              <a:rPr lang="en-US" sz="1400" b="0" i="0" dirty="0">
                <a:effectLst/>
              </a:rPr>
              <a:t> </a:t>
            </a:r>
            <a:r>
              <a:rPr lang="en-US" sz="1400" b="0" i="0" dirty="0" err="1">
                <a:effectLst/>
              </a:rPr>
              <a:t>основних</a:t>
            </a:r>
            <a:r>
              <a:rPr lang="en-US" sz="1400" b="0" i="0" dirty="0">
                <a:effectLst/>
              </a:rPr>
              <a:t> </a:t>
            </a:r>
            <a:r>
              <a:rPr lang="en-US" sz="1400" b="0" i="0" dirty="0" err="1">
                <a:effectLst/>
              </a:rPr>
              <a:t>завдань</a:t>
            </a:r>
            <a:r>
              <a:rPr lang="en-US" sz="1400" b="0" i="0" dirty="0">
                <a:effectLst/>
              </a:rPr>
              <a:t>, </a:t>
            </a:r>
            <a:r>
              <a:rPr lang="en-US" sz="1400" b="0" i="0" dirty="0" err="1">
                <a:effectLst/>
              </a:rPr>
              <a:t>якими</a:t>
            </a:r>
            <a:r>
              <a:rPr lang="en-US" sz="1400" b="0" i="0" dirty="0">
                <a:effectLst/>
              </a:rPr>
              <a:t> </a:t>
            </a:r>
            <a:r>
              <a:rPr lang="en-US" sz="1400" b="0" i="0" dirty="0" err="1">
                <a:effectLst/>
              </a:rPr>
              <a:t>керуються</a:t>
            </a:r>
            <a:r>
              <a:rPr lang="en-US" sz="1400" b="0" i="0" dirty="0">
                <a:effectLst/>
              </a:rPr>
              <a:t> </a:t>
            </a:r>
            <a:r>
              <a:rPr lang="en-US" sz="1400" b="0" i="0" dirty="0" err="1">
                <a:effectLst/>
              </a:rPr>
              <a:t>при</a:t>
            </a:r>
            <a:r>
              <a:rPr lang="en-US" sz="1400" b="0" i="0" dirty="0">
                <a:effectLst/>
              </a:rPr>
              <a:t> </a:t>
            </a:r>
            <a:r>
              <a:rPr lang="en-US" sz="1400" b="0" i="0" dirty="0" err="1">
                <a:effectLst/>
              </a:rPr>
              <a:t>створенні</a:t>
            </a:r>
            <a:r>
              <a:rPr lang="en-US" sz="1400" b="0" i="0" dirty="0">
                <a:effectLst/>
              </a:rPr>
              <a:t> ПЗ.</a:t>
            </a:r>
          </a:p>
          <a:p>
            <a:pPr indent="-228600" algn="l">
              <a:buFont typeface="Arial" panose="020B0604020202020204" pitchFamily="34" charset="0"/>
              <a:buChar char="•"/>
            </a:pPr>
            <a:r>
              <a:rPr lang="en-US" sz="1400" b="0" i="0" dirty="0" err="1">
                <a:effectLst/>
              </a:rPr>
              <a:t>Методології</a:t>
            </a:r>
            <a:r>
              <a:rPr lang="en-US" sz="1400" b="0" i="0" dirty="0">
                <a:effectLst/>
              </a:rPr>
              <a:t> </a:t>
            </a:r>
            <a:r>
              <a:rPr lang="en-US" sz="1400" b="0" i="0" dirty="0" err="1">
                <a:effectLst/>
              </a:rPr>
              <a:t>забезпечують</a:t>
            </a:r>
            <a:r>
              <a:rPr lang="en-US" sz="1400" b="0" i="0" dirty="0">
                <a:effectLst/>
              </a:rPr>
              <a:t> </a:t>
            </a:r>
            <a:r>
              <a:rPr lang="en-US" sz="1400" b="0" i="0" dirty="0" err="1">
                <a:effectLst/>
              </a:rPr>
              <a:t>структурований</a:t>
            </a:r>
            <a:r>
              <a:rPr lang="en-US" sz="1400" b="0" i="0" dirty="0">
                <a:effectLst/>
              </a:rPr>
              <a:t> </a:t>
            </a:r>
            <a:r>
              <a:rPr lang="en-US" sz="1400" b="0" i="0" dirty="0" err="1">
                <a:effectLst/>
              </a:rPr>
              <a:t>підхід</a:t>
            </a:r>
            <a:r>
              <a:rPr lang="en-US" sz="1400" b="0" i="0" dirty="0">
                <a:effectLst/>
              </a:rPr>
              <a:t> </a:t>
            </a:r>
            <a:r>
              <a:rPr lang="en-US" sz="1400" b="0" i="0" dirty="0" err="1">
                <a:effectLst/>
              </a:rPr>
              <a:t>до</a:t>
            </a:r>
            <a:r>
              <a:rPr lang="en-US" sz="1400" b="0" i="0" dirty="0">
                <a:effectLst/>
              </a:rPr>
              <a:t> </a:t>
            </a:r>
            <a:r>
              <a:rPr lang="en-US" sz="1400" b="0" i="0" dirty="0" err="1">
                <a:effectLst/>
              </a:rPr>
              <a:t>створення</a:t>
            </a:r>
            <a:r>
              <a:rPr lang="en-US" sz="1400" b="0" i="0" dirty="0">
                <a:effectLst/>
              </a:rPr>
              <a:t> </a:t>
            </a:r>
            <a:r>
              <a:rPr lang="en-US" sz="1400" b="0" i="0" dirty="0" err="1">
                <a:effectLst/>
              </a:rPr>
              <a:t>програми</a:t>
            </a:r>
            <a:r>
              <a:rPr lang="en-US" sz="1400" b="0" i="0" dirty="0">
                <a:effectLst/>
              </a:rPr>
              <a:t>, </a:t>
            </a:r>
            <a:r>
              <a:rPr lang="en-US" sz="1400" b="0" i="0" dirty="0" err="1">
                <a:effectLst/>
              </a:rPr>
              <a:t>визначають</a:t>
            </a:r>
            <a:r>
              <a:rPr lang="en-US" sz="1400" b="0" i="0" dirty="0">
                <a:effectLst/>
              </a:rPr>
              <a:t> </a:t>
            </a:r>
            <a:r>
              <a:rPr lang="en-US" sz="1400" b="0" i="0" dirty="0" err="1">
                <a:effectLst/>
              </a:rPr>
              <a:t>етапи</a:t>
            </a:r>
            <a:r>
              <a:rPr lang="en-US" sz="1400" b="0" i="0" dirty="0">
                <a:effectLst/>
              </a:rPr>
              <a:t> </a:t>
            </a:r>
            <a:r>
              <a:rPr lang="en-US" sz="1400" b="0" i="0" dirty="0" err="1">
                <a:effectLst/>
              </a:rPr>
              <a:t>роботи</a:t>
            </a:r>
            <a:r>
              <a:rPr lang="en-US" sz="1400" b="0" i="0" dirty="0">
                <a:effectLst/>
              </a:rPr>
              <a:t> </a:t>
            </a:r>
            <a:r>
              <a:rPr lang="en-US" sz="1400" b="0" i="0" dirty="0" err="1">
                <a:effectLst/>
              </a:rPr>
              <a:t>та</a:t>
            </a:r>
            <a:r>
              <a:rPr lang="en-US" sz="1400" b="0" i="0" dirty="0">
                <a:effectLst/>
              </a:rPr>
              <a:t> </a:t>
            </a:r>
            <a:r>
              <a:rPr lang="en-US" sz="1400" b="0" i="0" dirty="0" err="1">
                <a:effectLst/>
              </a:rPr>
              <a:t>задають</a:t>
            </a:r>
            <a:r>
              <a:rPr lang="en-US" sz="1400" b="0" i="0" dirty="0">
                <a:effectLst/>
              </a:rPr>
              <a:t> </a:t>
            </a:r>
            <a:r>
              <a:rPr lang="en-US" sz="1400" b="0" i="0" dirty="0" err="1">
                <a:effectLst/>
              </a:rPr>
              <a:t>обов'язки</a:t>
            </a:r>
            <a:r>
              <a:rPr lang="en-US" sz="1400" b="0" i="0" dirty="0">
                <a:effectLst/>
              </a:rPr>
              <a:t> </a:t>
            </a:r>
            <a:r>
              <a:rPr lang="en-US" sz="1400" b="0" i="0" dirty="0" err="1">
                <a:effectLst/>
              </a:rPr>
              <a:t>команди</a:t>
            </a:r>
            <a:r>
              <a:rPr lang="en-US" sz="1400" b="0" i="0" dirty="0">
                <a:effectLst/>
              </a:rPr>
              <a:t> </a:t>
            </a:r>
            <a:r>
              <a:rPr lang="en-US" sz="1400" b="0" i="0" dirty="0" err="1">
                <a:effectLst/>
              </a:rPr>
              <a:t>розробників</a:t>
            </a:r>
            <a:r>
              <a:rPr lang="en-US" sz="1400" b="0" i="0" dirty="0">
                <a:effectLst/>
              </a:rPr>
              <a:t>.</a:t>
            </a:r>
          </a:p>
          <a:p>
            <a:pPr indent="-228600" algn="l">
              <a:buFont typeface="Arial" panose="020B0604020202020204" pitchFamily="34" charset="0"/>
              <a:buChar char="•"/>
            </a:pPr>
            <a:r>
              <a:rPr lang="en-US" sz="1400" b="0" i="0" dirty="0" err="1">
                <a:effectLst/>
              </a:rPr>
              <a:t>Найпопулярніші</a:t>
            </a:r>
            <a:r>
              <a:rPr lang="en-US" sz="1400" b="0" i="0" dirty="0">
                <a:effectLst/>
              </a:rPr>
              <a:t> </a:t>
            </a:r>
            <a:r>
              <a:rPr lang="en-US" sz="1400" b="0" i="0" dirty="0" err="1">
                <a:effectLst/>
              </a:rPr>
              <a:t>методології</a:t>
            </a:r>
            <a:r>
              <a:rPr lang="en-US" sz="1400" b="0" i="0" dirty="0">
                <a:effectLst/>
              </a:rPr>
              <a:t> - Waterfall, Agile, Scrum, Lean і Prototype. </a:t>
            </a:r>
            <a:r>
              <a:rPr lang="en-US" sz="1400" b="0" i="0" dirty="0" err="1">
                <a:effectLst/>
              </a:rPr>
              <a:t>Менш</a:t>
            </a:r>
            <a:r>
              <a:rPr lang="en-US" sz="1400" b="0" i="0" dirty="0">
                <a:effectLst/>
              </a:rPr>
              <a:t> </a:t>
            </a:r>
            <a:r>
              <a:rPr lang="en-US" sz="1400" b="0" i="0" dirty="0" err="1">
                <a:effectLst/>
              </a:rPr>
              <a:t>популярні</a:t>
            </a:r>
            <a:r>
              <a:rPr lang="en-US" sz="1400" b="0" i="0" dirty="0">
                <a:effectLst/>
              </a:rPr>
              <a:t> (</a:t>
            </a:r>
            <a:r>
              <a:rPr lang="en-US" sz="1400" b="0" i="0" dirty="0" err="1">
                <a:effectLst/>
              </a:rPr>
              <a:t>але</a:t>
            </a:r>
            <a:r>
              <a:rPr lang="en-US" sz="1400" b="0" i="0" dirty="0">
                <a:effectLst/>
              </a:rPr>
              <a:t> </a:t>
            </a:r>
            <a:r>
              <a:rPr lang="en-US" sz="1400" b="0" i="0" dirty="0" err="1">
                <a:effectLst/>
              </a:rPr>
              <a:t>корисні</a:t>
            </a:r>
            <a:r>
              <a:rPr lang="en-US" sz="1400" b="0" i="0" dirty="0">
                <a:effectLst/>
              </a:rPr>
              <a:t>) - XP, RAD </a:t>
            </a:r>
            <a:r>
              <a:rPr lang="en-US" sz="1400" b="0" i="0" dirty="0" err="1">
                <a:effectLst/>
              </a:rPr>
              <a:t>та</a:t>
            </a:r>
            <a:r>
              <a:rPr lang="en-US" sz="1400" b="0" i="0" dirty="0">
                <a:effectLst/>
              </a:rPr>
              <a:t> FDD.</a:t>
            </a:r>
          </a:p>
          <a:p>
            <a:pPr indent="-228600" algn="l">
              <a:buFont typeface="Arial" panose="020B0604020202020204" pitchFamily="34" charset="0"/>
              <a:buChar char="•"/>
            </a:pPr>
            <a:r>
              <a:rPr lang="en-US" sz="1400" b="0" i="0" dirty="0">
                <a:effectLst/>
              </a:rPr>
              <a:t>У </a:t>
            </a:r>
            <a:r>
              <a:rPr lang="en-US" sz="1400" b="0" i="0" dirty="0" err="1">
                <a:effectLst/>
              </a:rPr>
              <a:t>кожного</a:t>
            </a:r>
            <a:r>
              <a:rPr lang="en-US" sz="1400" b="0" i="0" dirty="0">
                <a:effectLst/>
              </a:rPr>
              <a:t> </a:t>
            </a:r>
            <a:r>
              <a:rPr lang="en-US" sz="1400" b="0" i="0" dirty="0" err="1">
                <a:effectLst/>
              </a:rPr>
              <a:t>підходу</a:t>
            </a:r>
            <a:r>
              <a:rPr lang="en-US" sz="1400" b="0" i="0" dirty="0">
                <a:effectLst/>
              </a:rPr>
              <a:t> </a:t>
            </a:r>
            <a:r>
              <a:rPr lang="en-US" sz="1400" b="0" i="0" dirty="0" err="1">
                <a:effectLst/>
              </a:rPr>
              <a:t>свої</a:t>
            </a:r>
            <a:r>
              <a:rPr lang="en-US" sz="1400" b="0" i="0" dirty="0">
                <a:effectLst/>
              </a:rPr>
              <a:t> </a:t>
            </a:r>
            <a:r>
              <a:rPr lang="en-US" sz="1400" b="0" i="0" dirty="0" err="1">
                <a:effectLst/>
              </a:rPr>
              <a:t>плюси</a:t>
            </a:r>
            <a:r>
              <a:rPr lang="en-US" sz="1400" b="0" i="0" dirty="0">
                <a:effectLst/>
              </a:rPr>
              <a:t> </a:t>
            </a:r>
            <a:r>
              <a:rPr lang="en-US" sz="1400" b="0" i="0" dirty="0" err="1">
                <a:effectLst/>
              </a:rPr>
              <a:t>та</a:t>
            </a:r>
            <a:r>
              <a:rPr lang="en-US" sz="1400" b="0" i="0" dirty="0">
                <a:effectLst/>
              </a:rPr>
              <a:t> </a:t>
            </a:r>
            <a:r>
              <a:rPr lang="en-US" sz="1400" b="0" i="0" dirty="0" err="1">
                <a:effectLst/>
              </a:rPr>
              <a:t>мінуси</a:t>
            </a:r>
            <a:r>
              <a:rPr lang="en-US" sz="1400" b="0" i="0" dirty="0">
                <a:effectLst/>
              </a:rPr>
              <a:t>. </a:t>
            </a:r>
            <a:r>
              <a:rPr lang="en-US" sz="1400" b="0" i="0" dirty="0" err="1">
                <a:effectLst/>
              </a:rPr>
              <a:t>Вибір</a:t>
            </a:r>
            <a:r>
              <a:rPr lang="en-US" sz="1400" b="0" i="0" dirty="0">
                <a:effectLst/>
              </a:rPr>
              <a:t> </a:t>
            </a:r>
            <a:r>
              <a:rPr lang="en-US" sz="1400" b="0" i="0" dirty="0" err="1">
                <a:effectLst/>
              </a:rPr>
              <a:t>залежить</a:t>
            </a:r>
            <a:r>
              <a:rPr lang="en-US" sz="1400" b="0" i="0" dirty="0">
                <a:effectLst/>
              </a:rPr>
              <a:t> </a:t>
            </a:r>
            <a:r>
              <a:rPr lang="en-US" sz="1400" b="0" i="0" dirty="0" err="1">
                <a:effectLst/>
              </a:rPr>
              <a:t>від</a:t>
            </a:r>
            <a:r>
              <a:rPr lang="en-US" sz="1400" b="0" i="0" dirty="0">
                <a:effectLst/>
              </a:rPr>
              <a:t> </a:t>
            </a:r>
            <a:r>
              <a:rPr lang="en-US" sz="1400" b="0" i="0" dirty="0" err="1">
                <a:effectLst/>
              </a:rPr>
              <a:t>особливостей</a:t>
            </a:r>
            <a:r>
              <a:rPr lang="en-US" sz="1400" b="0" i="0" dirty="0">
                <a:effectLst/>
              </a:rPr>
              <a:t> </a:t>
            </a:r>
            <a:r>
              <a:rPr lang="en-US" sz="1400" b="0" i="0" dirty="0" err="1">
                <a:effectLst/>
              </a:rPr>
              <a:t>компанії</a:t>
            </a:r>
            <a:r>
              <a:rPr lang="en-US" sz="1400" b="0" i="0" dirty="0">
                <a:effectLst/>
              </a:rPr>
              <a:t> </a:t>
            </a:r>
            <a:r>
              <a:rPr lang="en-US" sz="1400" b="0" i="0" dirty="0" err="1">
                <a:effectLst/>
              </a:rPr>
              <a:t>та</a:t>
            </a:r>
            <a:r>
              <a:rPr lang="en-US" sz="1400" b="0" i="0" dirty="0">
                <a:effectLst/>
              </a:rPr>
              <a:t> </a:t>
            </a:r>
            <a:r>
              <a:rPr lang="en-US" sz="1400" b="0" i="0" dirty="0" err="1">
                <a:effectLst/>
              </a:rPr>
              <a:t>команди</a:t>
            </a:r>
            <a:r>
              <a:rPr lang="en-US" sz="1400" b="0" i="0" dirty="0">
                <a:effectLst/>
              </a:rPr>
              <a:t> — і, </a:t>
            </a:r>
            <a:r>
              <a:rPr lang="en-US" sz="1400" b="0" i="0" dirty="0" err="1">
                <a:effectLst/>
              </a:rPr>
              <a:t>звісно</a:t>
            </a:r>
            <a:r>
              <a:rPr lang="en-US" sz="1400" b="0" i="0" dirty="0">
                <a:effectLst/>
              </a:rPr>
              <a:t>, ​​</a:t>
            </a:r>
            <a:r>
              <a:rPr lang="en-US" sz="1400" b="0" i="0" dirty="0" err="1">
                <a:effectLst/>
              </a:rPr>
              <a:t>для</a:t>
            </a:r>
            <a:r>
              <a:rPr lang="en-US" sz="1400" b="0" i="0" dirty="0">
                <a:effectLst/>
              </a:rPr>
              <a:t> </a:t>
            </a:r>
            <a:r>
              <a:rPr lang="en-US" sz="1400" b="0" i="0" dirty="0" err="1">
                <a:effectLst/>
              </a:rPr>
              <a:t>досягнення</a:t>
            </a:r>
            <a:r>
              <a:rPr lang="en-US" sz="1400" b="0" i="0" dirty="0">
                <a:effectLst/>
              </a:rPr>
              <a:t> </a:t>
            </a:r>
            <a:r>
              <a:rPr lang="en-US" sz="1400" b="0" i="0" dirty="0" err="1">
                <a:effectLst/>
              </a:rPr>
              <a:t>кращого</a:t>
            </a:r>
            <a:r>
              <a:rPr lang="en-US" sz="1400" b="0" i="0" dirty="0">
                <a:effectLst/>
              </a:rPr>
              <a:t> </a:t>
            </a:r>
            <a:r>
              <a:rPr lang="en-US" sz="1400" b="0" i="0" dirty="0" err="1">
                <a:effectLst/>
              </a:rPr>
              <a:t>результату</a:t>
            </a:r>
            <a:r>
              <a:rPr lang="en-US" sz="1400" b="0" i="0" dirty="0">
                <a:effectLst/>
              </a:rPr>
              <a:t> </a:t>
            </a:r>
            <a:r>
              <a:rPr lang="en-US" sz="1400" b="0" i="0" dirty="0" err="1">
                <a:effectLst/>
              </a:rPr>
              <a:t>варто</a:t>
            </a:r>
            <a:r>
              <a:rPr lang="en-US" sz="1400" b="0" i="0" dirty="0">
                <a:effectLst/>
              </a:rPr>
              <a:t> </a:t>
            </a:r>
            <a:r>
              <a:rPr lang="en-US" sz="1400" b="0" i="0" dirty="0" err="1">
                <a:effectLst/>
              </a:rPr>
              <a:t>знати</a:t>
            </a:r>
            <a:r>
              <a:rPr lang="en-US" sz="1400" b="0" i="0" dirty="0">
                <a:effectLst/>
              </a:rPr>
              <a:t> </a:t>
            </a:r>
            <a:r>
              <a:rPr lang="en-US" sz="1400" b="0" i="0" dirty="0" err="1">
                <a:effectLst/>
              </a:rPr>
              <a:t>сильні</a:t>
            </a:r>
            <a:r>
              <a:rPr lang="en-US" sz="1400" b="0" i="0" dirty="0">
                <a:effectLst/>
              </a:rPr>
              <a:t> </a:t>
            </a:r>
            <a:r>
              <a:rPr lang="en-US" sz="1400" b="0" i="0" dirty="0" err="1">
                <a:effectLst/>
              </a:rPr>
              <a:t>та</a:t>
            </a:r>
            <a:r>
              <a:rPr lang="en-US" sz="1400" b="0" i="0" dirty="0">
                <a:effectLst/>
              </a:rPr>
              <a:t> </a:t>
            </a:r>
            <a:r>
              <a:rPr lang="en-US" sz="1400" b="0" i="0" dirty="0" err="1">
                <a:effectLst/>
              </a:rPr>
              <a:t>слабкі</a:t>
            </a:r>
            <a:r>
              <a:rPr lang="en-US" sz="1400" b="0" i="0" dirty="0">
                <a:effectLst/>
              </a:rPr>
              <a:t> </a:t>
            </a:r>
            <a:r>
              <a:rPr lang="en-US" sz="1400" b="0" i="0" dirty="0" err="1">
                <a:effectLst/>
              </a:rPr>
              <a:t>сторони</a:t>
            </a:r>
            <a:r>
              <a:rPr lang="en-US" sz="1400" b="0" i="0" dirty="0">
                <a:effectLst/>
              </a:rPr>
              <a:t> </a:t>
            </a:r>
            <a:r>
              <a:rPr lang="en-US" sz="1400" b="0" i="0" dirty="0" err="1">
                <a:effectLst/>
              </a:rPr>
              <a:t>обраного</a:t>
            </a:r>
            <a:r>
              <a:rPr lang="en-US" sz="1400" b="0" i="0" dirty="0">
                <a:effectLst/>
              </a:rPr>
              <a:t> </a:t>
            </a:r>
            <a:r>
              <a:rPr lang="en-US" sz="1400" b="0" i="0" dirty="0" err="1">
                <a:effectLst/>
              </a:rPr>
              <a:t>підходу</a:t>
            </a:r>
            <a:r>
              <a:rPr lang="en-US" sz="1400" b="0" i="0" dirty="0">
                <a:effectLst/>
              </a:rPr>
              <a:t>.</a:t>
            </a:r>
          </a:p>
          <a:p>
            <a:pPr indent="-228600" algn="l">
              <a:buFont typeface="Arial" panose="020B0604020202020204" pitchFamily="34" charset="0"/>
              <a:buChar char="•"/>
            </a:pPr>
            <a:endParaRPr lang="en-US" sz="1200" dirty="0"/>
          </a:p>
        </p:txBody>
      </p:sp>
      <p:pic>
        <p:nvPicPr>
          <p:cNvPr id="5" name="Picture 4" descr="A screenshot of a computer screen&#10;&#10;Description automatically generated">
            <a:extLst>
              <a:ext uri="{FF2B5EF4-FFF2-40B4-BE49-F238E27FC236}">
                <a16:creationId xmlns:a16="http://schemas.microsoft.com/office/drawing/2014/main" id="{FED84DB0-C50F-B14F-DC47-8471B1EFE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047217"/>
            <a:ext cx="6903720" cy="4763566"/>
          </a:xfrm>
          <a:prstGeom prst="rect">
            <a:avLst/>
          </a:prstGeom>
        </p:spPr>
      </p:pic>
    </p:spTree>
    <p:extLst>
      <p:ext uri="{BB962C8B-B14F-4D97-AF65-F5344CB8AC3E}">
        <p14:creationId xmlns:p14="http://schemas.microsoft.com/office/powerpoint/2010/main" val="2565957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40C8-F722-09AC-391C-9308642894A1}"/>
              </a:ext>
            </a:extLst>
          </p:cNvPr>
          <p:cNvSpPr>
            <a:spLocks noGrp="1"/>
          </p:cNvSpPr>
          <p:nvPr>
            <p:ph type="title"/>
          </p:nvPr>
        </p:nvSpPr>
        <p:spPr/>
        <p:txBody>
          <a:bodyPr/>
          <a:lstStyle/>
          <a:p>
            <a:r>
              <a:rPr lang="ru-RU" b="1" i="0" dirty="0">
                <a:solidFill>
                  <a:srgbClr val="000000"/>
                </a:solidFill>
                <a:effectLst/>
                <a:latin typeface="Gilroy"/>
              </a:rPr>
              <a:t>Кому </a:t>
            </a:r>
            <a:r>
              <a:rPr lang="ru-RU" b="1" i="0" dirty="0" err="1">
                <a:solidFill>
                  <a:srgbClr val="000000"/>
                </a:solidFill>
                <a:effectLst/>
                <a:latin typeface="Gilroy"/>
              </a:rPr>
              <a:t>підходить</a:t>
            </a:r>
            <a:endParaRPr lang="en-US" dirty="0"/>
          </a:p>
        </p:txBody>
      </p:sp>
      <p:sp>
        <p:nvSpPr>
          <p:cNvPr id="3" name="Content Placeholder 2">
            <a:extLst>
              <a:ext uri="{FF2B5EF4-FFF2-40B4-BE49-F238E27FC236}">
                <a16:creationId xmlns:a16="http://schemas.microsoft.com/office/drawing/2014/main" id="{73E79345-4C61-CE52-24CB-8BCD31D307EF}"/>
              </a:ext>
            </a:extLst>
          </p:cNvPr>
          <p:cNvSpPr>
            <a:spLocks noGrp="1"/>
          </p:cNvSpPr>
          <p:nvPr>
            <p:ph idx="1"/>
          </p:nvPr>
        </p:nvSpPr>
        <p:spPr/>
        <p:txBody>
          <a:bodyPr>
            <a:normAutofit fontScale="92500" lnSpcReduction="20000"/>
          </a:bodyPr>
          <a:lstStyle/>
          <a:p>
            <a:r>
              <a:rPr lang="en-US" b="0" i="0" dirty="0">
                <a:solidFill>
                  <a:srgbClr val="000000"/>
                </a:solidFill>
                <a:effectLst/>
                <a:latin typeface="Gilroy"/>
              </a:rPr>
              <a:t>Agile-</a:t>
            </a:r>
            <a:r>
              <a:rPr lang="ru-RU" b="0" i="0" dirty="0" err="1">
                <a:solidFill>
                  <a:srgbClr val="000000"/>
                </a:solidFill>
                <a:effectLst/>
                <a:latin typeface="Gilroy"/>
              </a:rPr>
              <a:t>розробка</a:t>
            </a:r>
            <a:r>
              <a:rPr lang="ru-RU" b="0" i="0" dirty="0">
                <a:solidFill>
                  <a:srgbClr val="000000"/>
                </a:solidFill>
                <a:effectLst/>
                <a:latin typeface="Gilroy"/>
              </a:rPr>
              <a:t>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що</a:t>
            </a:r>
            <a:r>
              <a:rPr lang="ru-RU" b="0" i="0" dirty="0">
                <a:solidFill>
                  <a:srgbClr val="000000"/>
                </a:solidFill>
                <a:effectLst/>
                <a:latin typeface="Gilroy"/>
              </a:rPr>
              <a:t> </a:t>
            </a:r>
            <a:r>
              <a:rPr lang="ru-RU" b="0" i="0" dirty="0" err="1">
                <a:solidFill>
                  <a:srgbClr val="000000"/>
                </a:solidFill>
                <a:effectLst/>
                <a:latin typeface="Gilroy"/>
              </a:rPr>
              <a:t>потребують</a:t>
            </a:r>
            <a:r>
              <a:rPr lang="ru-RU" b="0" i="0" dirty="0">
                <a:solidFill>
                  <a:srgbClr val="000000"/>
                </a:solidFill>
                <a:effectLst/>
                <a:latin typeface="Gilroy"/>
              </a:rPr>
              <a:t> </a:t>
            </a:r>
            <a:r>
              <a:rPr lang="ru-RU" b="0" i="0" dirty="0" err="1">
                <a:solidFill>
                  <a:srgbClr val="000000"/>
                </a:solidFill>
                <a:effectLst/>
                <a:latin typeface="Gilroy"/>
              </a:rPr>
              <a:t>гнучкості</a:t>
            </a:r>
            <a:r>
              <a:rPr lang="ru-RU" b="0" i="0" dirty="0">
                <a:solidFill>
                  <a:srgbClr val="000000"/>
                </a:solidFill>
                <a:effectLst/>
                <a:latin typeface="Gilroy"/>
              </a:rPr>
              <a:t> та </a:t>
            </a:r>
            <a:r>
              <a:rPr lang="ru-RU" b="0" i="0" dirty="0" err="1">
                <a:solidFill>
                  <a:srgbClr val="000000"/>
                </a:solidFill>
                <a:effectLst/>
                <a:latin typeface="Gilroy"/>
              </a:rPr>
              <a:t>постійних</a:t>
            </a:r>
            <a:r>
              <a:rPr lang="ru-RU" b="0" i="0" dirty="0">
                <a:solidFill>
                  <a:srgbClr val="000000"/>
                </a:solidFill>
                <a:effectLst/>
                <a:latin typeface="Gilroy"/>
              </a:rPr>
              <a:t> </a:t>
            </a:r>
            <a:r>
              <a:rPr lang="ru-RU" b="0" i="0" dirty="0" err="1">
                <a:solidFill>
                  <a:srgbClr val="000000"/>
                </a:solidFill>
                <a:effectLst/>
                <a:latin typeface="Gilroy"/>
              </a:rPr>
              <a:t>оновлень</a:t>
            </a:r>
            <a:r>
              <a:rPr lang="ru-RU" b="0" i="0" dirty="0">
                <a:solidFill>
                  <a:srgbClr val="000000"/>
                </a:solidFill>
                <a:effectLst/>
                <a:latin typeface="Gilroy"/>
              </a:rPr>
              <a:t> – </a:t>
            </a:r>
            <a:r>
              <a:rPr lang="ru-RU" b="0" i="0" dirty="0" err="1">
                <a:solidFill>
                  <a:srgbClr val="000000"/>
                </a:solidFill>
                <a:effectLst/>
                <a:latin typeface="Gilroy"/>
              </a:rPr>
              <a:t>наприклад</a:t>
            </a:r>
            <a:r>
              <a:rPr lang="ru-RU" b="0" i="0" dirty="0">
                <a:solidFill>
                  <a:srgbClr val="000000"/>
                </a:solidFill>
                <a:effectLst/>
                <a:latin typeface="Gilroy"/>
              </a:rPr>
              <a:t>, </a:t>
            </a:r>
            <a:r>
              <a:rPr lang="ru-RU" b="0" i="0" dirty="0" err="1">
                <a:solidFill>
                  <a:srgbClr val="000000"/>
                </a:solidFill>
                <a:effectLst/>
                <a:latin typeface="Gilroy"/>
              </a:rPr>
              <a:t>стартапів</a:t>
            </a:r>
            <a:r>
              <a:rPr lang="ru-RU" b="0" i="0" dirty="0">
                <a:solidFill>
                  <a:srgbClr val="000000"/>
                </a:solidFill>
                <a:effectLst/>
                <a:latin typeface="Gilroy"/>
              </a:rPr>
              <a:t>. Вона </a:t>
            </a:r>
            <a:r>
              <a:rPr lang="ru-RU" b="0" i="0" dirty="0" err="1">
                <a:solidFill>
                  <a:srgbClr val="000000"/>
                </a:solidFill>
                <a:effectLst/>
                <a:latin typeface="Gilroy"/>
              </a:rPr>
              <a:t>може</a:t>
            </a:r>
            <a:r>
              <a:rPr lang="ru-RU" b="0" i="0" dirty="0">
                <a:solidFill>
                  <a:srgbClr val="000000"/>
                </a:solidFill>
                <a:effectLst/>
                <a:latin typeface="Gilroy"/>
              </a:rPr>
              <a:t> стати </a:t>
            </a:r>
            <a:r>
              <a:rPr lang="ru-RU" b="0" i="0" dirty="0" err="1">
                <a:solidFill>
                  <a:srgbClr val="000000"/>
                </a:solidFill>
                <a:effectLst/>
                <a:latin typeface="Gilroy"/>
              </a:rPr>
              <a:t>найкращим</a:t>
            </a:r>
            <a:r>
              <a:rPr lang="ru-RU" b="0" i="0" dirty="0">
                <a:solidFill>
                  <a:srgbClr val="000000"/>
                </a:solidFill>
                <a:effectLst/>
                <a:latin typeface="Gilroy"/>
              </a:rPr>
              <a:t> </a:t>
            </a:r>
            <a:r>
              <a:rPr lang="ru-RU" b="0" i="0" dirty="0" err="1">
                <a:solidFill>
                  <a:srgbClr val="000000"/>
                </a:solidFill>
                <a:effectLst/>
                <a:latin typeface="Gilroy"/>
              </a:rPr>
              <a:t>вибором</a:t>
            </a:r>
            <a:r>
              <a:rPr lang="ru-RU" b="0" i="0" dirty="0">
                <a:solidFill>
                  <a:srgbClr val="000000"/>
                </a:solidFill>
                <a:effectLst/>
                <a:latin typeface="Gilroy"/>
              </a:rPr>
              <a:t> для тих </a:t>
            </a:r>
            <a:r>
              <a:rPr lang="ru-RU" b="0" i="0" dirty="0" err="1">
                <a:solidFill>
                  <a:srgbClr val="000000"/>
                </a:solidFill>
                <a:effectLst/>
                <a:latin typeface="Gilroy"/>
              </a:rPr>
              <a:t>випадків</a:t>
            </a:r>
            <a:r>
              <a:rPr lang="ru-RU" b="0" i="0" dirty="0">
                <a:solidFill>
                  <a:srgbClr val="000000"/>
                </a:solidFill>
                <a:effectLst/>
                <a:latin typeface="Gilroy"/>
              </a:rPr>
              <a:t>, коли </a:t>
            </a:r>
            <a:r>
              <a:rPr lang="ru-RU" b="0" i="0" dirty="0" err="1">
                <a:solidFill>
                  <a:srgbClr val="000000"/>
                </a:solidFill>
                <a:effectLst/>
                <a:latin typeface="Gilroy"/>
              </a:rPr>
              <a:t>важлива</a:t>
            </a:r>
            <a:r>
              <a:rPr lang="ru-RU" b="0" i="0" dirty="0">
                <a:solidFill>
                  <a:srgbClr val="000000"/>
                </a:solidFill>
                <a:effectLst/>
                <a:latin typeface="Gilroy"/>
              </a:rPr>
              <a:t> </a:t>
            </a:r>
            <a:r>
              <a:rPr lang="ru-RU" b="0" i="0" dirty="0" err="1">
                <a:solidFill>
                  <a:srgbClr val="000000"/>
                </a:solidFill>
                <a:effectLst/>
                <a:latin typeface="Gilroy"/>
              </a:rPr>
              <a:t>здатність</a:t>
            </a:r>
            <a:r>
              <a:rPr lang="ru-RU" b="0" i="0" dirty="0">
                <a:solidFill>
                  <a:srgbClr val="000000"/>
                </a:solidFill>
                <a:effectLst/>
                <a:latin typeface="Gilroy"/>
              </a:rPr>
              <a:t> до </a:t>
            </a:r>
            <a:r>
              <a:rPr lang="ru-RU" b="0" i="0" dirty="0" err="1">
                <a:solidFill>
                  <a:srgbClr val="000000"/>
                </a:solidFill>
                <a:effectLst/>
                <a:latin typeface="Gilroy"/>
              </a:rPr>
              <a:t>швидкої</a:t>
            </a:r>
            <a:r>
              <a:rPr lang="ru-RU" b="0" i="0" dirty="0">
                <a:solidFill>
                  <a:srgbClr val="000000"/>
                </a:solidFill>
                <a:effectLst/>
                <a:latin typeface="Gilroy"/>
              </a:rPr>
              <a:t> </a:t>
            </a:r>
            <a:r>
              <a:rPr lang="ru-RU" b="0" i="0" dirty="0" err="1">
                <a:solidFill>
                  <a:srgbClr val="000000"/>
                </a:solidFill>
                <a:effectLst/>
                <a:latin typeface="Gilroy"/>
              </a:rPr>
              <a:t>адаптації</a:t>
            </a:r>
            <a:r>
              <a:rPr lang="ru-RU" b="0" i="0" dirty="0">
                <a:solidFill>
                  <a:srgbClr val="000000"/>
                </a:solidFill>
                <a:effectLst/>
                <a:latin typeface="Gilroy"/>
              </a:rPr>
              <a:t> через </a:t>
            </a:r>
            <a:r>
              <a:rPr lang="ru-RU" b="0" i="0" dirty="0" err="1">
                <a:solidFill>
                  <a:srgbClr val="000000"/>
                </a:solidFill>
                <a:effectLst/>
                <a:latin typeface="Gilroy"/>
              </a:rPr>
              <a:t>мінливі</a:t>
            </a:r>
            <a:r>
              <a:rPr lang="ru-RU" b="0" i="0" dirty="0">
                <a:solidFill>
                  <a:srgbClr val="000000"/>
                </a:solidFill>
                <a:effectLst/>
                <a:latin typeface="Gilroy"/>
              </a:rPr>
              <a:t> </a:t>
            </a:r>
            <a:r>
              <a:rPr lang="ru-RU" b="0" i="0" dirty="0" err="1">
                <a:solidFill>
                  <a:srgbClr val="000000"/>
                </a:solidFill>
                <a:effectLst/>
                <a:latin typeface="Gilroy"/>
              </a:rPr>
              <a:t>вимоги</a:t>
            </a:r>
            <a:r>
              <a:rPr lang="ru-RU" b="0" i="0" dirty="0">
                <a:solidFill>
                  <a:srgbClr val="000000"/>
                </a:solidFill>
                <a:effectLst/>
                <a:latin typeface="Gilroy"/>
              </a:rPr>
              <a:t>. Вона також </a:t>
            </a:r>
            <a:r>
              <a:rPr lang="ru-RU" b="0" i="0" dirty="0" err="1">
                <a:solidFill>
                  <a:srgbClr val="000000"/>
                </a:solidFill>
                <a:effectLst/>
                <a:latin typeface="Gilroy"/>
              </a:rPr>
              <a:t>ідеально</a:t>
            </a:r>
            <a:r>
              <a:rPr lang="ru-RU" b="0" i="0" dirty="0">
                <a:solidFill>
                  <a:srgbClr val="000000"/>
                </a:solidFill>
                <a:effectLst/>
                <a:latin typeface="Gilroy"/>
              </a:rPr>
              <a:t>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передбачають</a:t>
            </a:r>
            <a:r>
              <a:rPr lang="ru-RU" b="0" i="0" dirty="0">
                <a:solidFill>
                  <a:srgbClr val="000000"/>
                </a:solidFill>
                <a:effectLst/>
                <a:latin typeface="Gilroy"/>
              </a:rPr>
              <a:t> </a:t>
            </a:r>
            <a:r>
              <a:rPr lang="ru-RU" b="0" i="0" dirty="0" err="1">
                <a:solidFill>
                  <a:srgbClr val="000000"/>
                </a:solidFill>
                <a:effectLst/>
                <a:latin typeface="Gilroy"/>
              </a:rPr>
              <a:t>інновації</a:t>
            </a:r>
            <a:r>
              <a:rPr lang="ru-RU" b="0" i="0" dirty="0">
                <a:solidFill>
                  <a:srgbClr val="000000"/>
                </a:solidFill>
                <a:effectLst/>
                <a:latin typeface="Gilroy"/>
              </a:rPr>
              <a:t> та </a:t>
            </a:r>
            <a:r>
              <a:rPr lang="ru-RU" b="0" i="0" dirty="0" err="1">
                <a:solidFill>
                  <a:srgbClr val="000000"/>
                </a:solidFill>
                <a:effectLst/>
                <a:latin typeface="Gilroy"/>
              </a:rPr>
              <a:t>експерименти</a:t>
            </a:r>
            <a:r>
              <a:rPr lang="ru-RU" b="0" i="0" dirty="0">
                <a:solidFill>
                  <a:srgbClr val="000000"/>
                </a:solidFill>
                <a:effectLst/>
                <a:latin typeface="Gilroy"/>
              </a:rPr>
              <a:t>. </a:t>
            </a:r>
            <a:r>
              <a:rPr lang="ru-RU" b="0" i="0" dirty="0" err="1">
                <a:solidFill>
                  <a:srgbClr val="000000"/>
                </a:solidFill>
                <a:effectLst/>
                <a:latin typeface="Gilroy"/>
              </a:rPr>
              <a:t>Що</a:t>
            </a:r>
            <a:r>
              <a:rPr lang="ru-RU" b="0" i="0" dirty="0">
                <a:solidFill>
                  <a:srgbClr val="000000"/>
                </a:solidFill>
                <a:effectLst/>
                <a:latin typeface="Gilroy"/>
              </a:rPr>
              <a:t> </a:t>
            </a:r>
            <a:r>
              <a:rPr lang="ru-RU" b="0" i="0" dirty="0" err="1">
                <a:solidFill>
                  <a:srgbClr val="000000"/>
                </a:solidFill>
                <a:effectLst/>
                <a:latin typeface="Gilroy"/>
              </a:rPr>
              <a:t>стосується</a:t>
            </a:r>
            <a:r>
              <a:rPr lang="ru-RU" b="0" i="0" dirty="0">
                <a:solidFill>
                  <a:srgbClr val="000000"/>
                </a:solidFill>
                <a:effectLst/>
                <a:latin typeface="Gilroy"/>
              </a:rPr>
              <a:t> </a:t>
            </a:r>
            <a:r>
              <a:rPr lang="ru-RU" b="0" i="0" dirty="0" err="1">
                <a:solidFill>
                  <a:srgbClr val="000000"/>
                </a:solidFill>
                <a:effectLst/>
                <a:latin typeface="Gilroy"/>
              </a:rPr>
              <a:t>розміру</a:t>
            </a:r>
            <a:r>
              <a:rPr lang="ru-RU" b="0" i="0" dirty="0">
                <a:solidFill>
                  <a:srgbClr val="000000"/>
                </a:solidFill>
                <a:effectLst/>
                <a:latin typeface="Gilroy"/>
              </a:rPr>
              <a:t> </a:t>
            </a:r>
            <a:r>
              <a:rPr lang="ru-RU" b="0" i="0" dirty="0" err="1">
                <a:solidFill>
                  <a:srgbClr val="000000"/>
                </a:solidFill>
                <a:effectLst/>
                <a:latin typeface="Gilroy"/>
              </a:rPr>
              <a:t>команди</a:t>
            </a:r>
            <a:r>
              <a:rPr lang="ru-RU" b="0" i="0" dirty="0">
                <a:solidFill>
                  <a:srgbClr val="000000"/>
                </a:solidFill>
                <a:effectLst/>
                <a:latin typeface="Gilroy"/>
              </a:rPr>
              <a:t>, то </a:t>
            </a:r>
            <a:r>
              <a:rPr lang="ru-RU" b="0" i="0" dirty="0" err="1">
                <a:solidFill>
                  <a:srgbClr val="000000"/>
                </a:solidFill>
                <a:effectLst/>
                <a:latin typeface="Gilroy"/>
              </a:rPr>
              <a:t>методологія</a:t>
            </a:r>
            <a:r>
              <a:rPr lang="ru-RU" b="0" i="0" dirty="0">
                <a:solidFill>
                  <a:srgbClr val="000000"/>
                </a:solidFill>
                <a:effectLst/>
                <a:latin typeface="Gilroy"/>
              </a:rPr>
              <a:t> </a:t>
            </a:r>
            <a:r>
              <a:rPr lang="en-US" b="0" i="0" dirty="0">
                <a:solidFill>
                  <a:srgbClr val="000000"/>
                </a:solidFill>
                <a:effectLst/>
                <a:latin typeface="Gilroy"/>
              </a:rPr>
              <a:t>Agile </a:t>
            </a:r>
            <a:r>
              <a:rPr lang="ru-RU" b="0" i="0" dirty="0" err="1">
                <a:solidFill>
                  <a:srgbClr val="000000"/>
                </a:solidFill>
                <a:effectLst/>
                <a:latin typeface="Gilroy"/>
              </a:rPr>
              <a:t>ефективна</a:t>
            </a:r>
            <a:r>
              <a:rPr lang="ru-RU" b="0" i="0" dirty="0">
                <a:solidFill>
                  <a:srgbClr val="000000"/>
                </a:solidFill>
                <a:effectLst/>
                <a:latin typeface="Gilroy"/>
              </a:rPr>
              <a:t> для </a:t>
            </a:r>
            <a:r>
              <a:rPr lang="ru-RU" b="0" i="0" dirty="0" err="1">
                <a:solidFill>
                  <a:srgbClr val="000000"/>
                </a:solidFill>
                <a:effectLst/>
                <a:latin typeface="Gilroy"/>
              </a:rPr>
              <a:t>малих</a:t>
            </a:r>
            <a:r>
              <a:rPr lang="ru-RU" b="0" i="0" dirty="0">
                <a:solidFill>
                  <a:srgbClr val="000000"/>
                </a:solidFill>
                <a:effectLst/>
                <a:latin typeface="Gilroy"/>
              </a:rPr>
              <a:t> та </a:t>
            </a:r>
            <a:r>
              <a:rPr lang="ru-RU" b="0" i="0" dirty="0" err="1">
                <a:solidFill>
                  <a:srgbClr val="000000"/>
                </a:solidFill>
                <a:effectLst/>
                <a:latin typeface="Gilroy"/>
              </a:rPr>
              <a:t>середніх</a:t>
            </a:r>
            <a:r>
              <a:rPr lang="ru-RU" b="0" i="0" dirty="0">
                <a:solidFill>
                  <a:srgbClr val="000000"/>
                </a:solidFill>
                <a:effectLst/>
                <a:latin typeface="Gilroy"/>
              </a:rPr>
              <a:t> команд,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можуть</a:t>
            </a:r>
            <a:r>
              <a:rPr lang="ru-RU" b="0" i="0" dirty="0">
                <a:solidFill>
                  <a:srgbClr val="000000"/>
                </a:solidFill>
                <a:effectLst/>
                <a:latin typeface="Gilroy"/>
              </a:rPr>
              <a:t> </a:t>
            </a:r>
            <a:r>
              <a:rPr lang="ru-RU" b="0" i="0" dirty="0" err="1">
                <a:solidFill>
                  <a:srgbClr val="000000"/>
                </a:solidFill>
                <a:effectLst/>
                <a:latin typeface="Gilroy"/>
              </a:rPr>
              <a:t>тісно</a:t>
            </a:r>
            <a:r>
              <a:rPr lang="ru-RU" b="0" i="0" dirty="0">
                <a:solidFill>
                  <a:srgbClr val="000000"/>
                </a:solidFill>
                <a:effectLst/>
                <a:latin typeface="Gilroy"/>
              </a:rPr>
              <a:t> </a:t>
            </a:r>
            <a:r>
              <a:rPr lang="ru-RU" b="0" i="0" dirty="0" err="1">
                <a:solidFill>
                  <a:srgbClr val="000000"/>
                </a:solidFill>
                <a:effectLst/>
                <a:latin typeface="Gilroy"/>
              </a:rPr>
              <a:t>співпрацювати</a:t>
            </a:r>
            <a:r>
              <a:rPr lang="ru-RU" b="0" i="0" dirty="0">
                <a:solidFill>
                  <a:srgbClr val="000000"/>
                </a:solidFill>
                <a:effectLst/>
                <a:latin typeface="Gilroy"/>
              </a:rPr>
              <a:t> та </a:t>
            </a:r>
            <a:r>
              <a:rPr lang="ru-RU" b="0" i="0" dirty="0" err="1">
                <a:solidFill>
                  <a:srgbClr val="000000"/>
                </a:solidFill>
                <a:effectLst/>
                <a:latin typeface="Gilroy"/>
              </a:rPr>
              <a:t>швидко</a:t>
            </a:r>
            <a:r>
              <a:rPr lang="ru-RU" b="0" i="0" dirty="0">
                <a:solidFill>
                  <a:srgbClr val="000000"/>
                </a:solidFill>
                <a:effectLst/>
                <a:latin typeface="Gilroy"/>
              </a:rPr>
              <a:t> </a:t>
            </a:r>
            <a:r>
              <a:rPr lang="ru-RU" b="0" i="0" dirty="0" err="1">
                <a:solidFill>
                  <a:srgbClr val="000000"/>
                </a:solidFill>
                <a:effectLst/>
                <a:latin typeface="Gilroy"/>
              </a:rPr>
              <a:t>приймати</a:t>
            </a:r>
            <a:r>
              <a:rPr lang="ru-RU" b="0" i="0" dirty="0">
                <a:solidFill>
                  <a:srgbClr val="000000"/>
                </a:solidFill>
                <a:effectLst/>
                <a:latin typeface="Gilroy"/>
              </a:rPr>
              <a:t> </a:t>
            </a:r>
            <a:r>
              <a:rPr lang="ru-RU" b="0" i="0" dirty="0" err="1">
                <a:solidFill>
                  <a:srgbClr val="000000"/>
                </a:solidFill>
                <a:effectLst/>
                <a:latin typeface="Gilroy"/>
              </a:rPr>
              <a:t>рішення</a:t>
            </a:r>
            <a:r>
              <a:rPr lang="ru-RU" b="0" i="0" dirty="0">
                <a:solidFill>
                  <a:srgbClr val="000000"/>
                </a:solidFill>
                <a:effectLst/>
                <a:latin typeface="Gilroy"/>
              </a:rPr>
              <a:t>.</a:t>
            </a:r>
          </a:p>
          <a:p>
            <a:r>
              <a:rPr lang="ru-RU" b="0" i="0" dirty="0" err="1">
                <a:solidFill>
                  <a:srgbClr val="000000"/>
                </a:solidFill>
                <a:effectLst/>
                <a:latin typeface="Gilroy"/>
              </a:rPr>
              <a:t>Однак</a:t>
            </a:r>
            <a:r>
              <a:rPr lang="ru-RU" b="0" i="0" dirty="0">
                <a:solidFill>
                  <a:srgbClr val="000000"/>
                </a:solidFill>
                <a:effectLst/>
                <a:latin typeface="Gilroy"/>
              </a:rPr>
              <a:t> Agile </a:t>
            </a: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підійти</a:t>
            </a:r>
            <a:r>
              <a:rPr lang="ru-RU" b="0" i="0" dirty="0">
                <a:solidFill>
                  <a:srgbClr val="000000"/>
                </a:solidFill>
                <a:effectLst/>
                <a:latin typeface="Gilroy"/>
              </a:rPr>
              <a:t> для команд, </a:t>
            </a:r>
            <a:r>
              <a:rPr lang="ru-RU" b="0" i="0" dirty="0" err="1">
                <a:solidFill>
                  <a:srgbClr val="000000"/>
                </a:solidFill>
                <a:effectLst/>
                <a:latin typeface="Gilroy"/>
              </a:rPr>
              <a:t>які</a:t>
            </a:r>
            <a:r>
              <a:rPr lang="ru-RU" b="0" i="0" dirty="0">
                <a:solidFill>
                  <a:srgbClr val="000000"/>
                </a:solidFill>
                <a:effectLst/>
                <a:latin typeface="Gilroy"/>
              </a:rPr>
              <a:t> не </a:t>
            </a:r>
            <a:r>
              <a:rPr lang="ru-RU" b="0" i="0" dirty="0" err="1">
                <a:solidFill>
                  <a:srgbClr val="000000"/>
                </a:solidFill>
                <a:effectLst/>
                <a:latin typeface="Gilroy"/>
              </a:rPr>
              <a:t>потребують</a:t>
            </a:r>
            <a:r>
              <a:rPr lang="ru-RU" b="0" i="0" dirty="0">
                <a:solidFill>
                  <a:srgbClr val="000000"/>
                </a:solidFill>
                <a:effectLst/>
                <a:latin typeface="Gilroy"/>
              </a:rPr>
              <a:t> </a:t>
            </a:r>
            <a:r>
              <a:rPr lang="ru-RU" b="0" i="0" dirty="0" err="1">
                <a:solidFill>
                  <a:srgbClr val="000000"/>
                </a:solidFill>
                <a:effectLst/>
                <a:latin typeface="Gilroy"/>
              </a:rPr>
              <a:t>колаборації</a:t>
            </a:r>
            <a:r>
              <a:rPr lang="ru-RU" b="0" i="0" dirty="0">
                <a:solidFill>
                  <a:srgbClr val="000000"/>
                </a:solidFill>
                <a:effectLst/>
                <a:latin typeface="Gilroy"/>
              </a:rPr>
              <a:t> та </a:t>
            </a:r>
            <a:r>
              <a:rPr lang="ru-RU" b="0" i="0" dirty="0" err="1">
                <a:solidFill>
                  <a:srgbClr val="000000"/>
                </a:solidFill>
                <a:effectLst/>
                <a:latin typeface="Gilroy"/>
              </a:rPr>
              <a:t>комунікації</a:t>
            </a:r>
            <a:r>
              <a:rPr lang="ru-RU" b="0" i="0" dirty="0">
                <a:solidFill>
                  <a:srgbClr val="000000"/>
                </a:solidFill>
                <a:effectLst/>
                <a:latin typeface="Gilroy"/>
              </a:rPr>
              <a:t>. </a:t>
            </a:r>
            <a:r>
              <a:rPr lang="ru-RU" b="0" i="0" dirty="0" err="1">
                <a:solidFill>
                  <a:srgbClr val="000000"/>
                </a:solidFill>
                <a:effectLst/>
                <a:latin typeface="Gilroy"/>
              </a:rPr>
              <a:t>Методологія</a:t>
            </a:r>
            <a:r>
              <a:rPr lang="ru-RU" b="0" i="0" dirty="0">
                <a:solidFill>
                  <a:srgbClr val="000000"/>
                </a:solidFill>
                <a:effectLst/>
                <a:latin typeface="Gilroy"/>
              </a:rPr>
              <a:t> не </a:t>
            </a:r>
            <a:r>
              <a:rPr lang="ru-RU" b="0" i="0" dirty="0" err="1">
                <a:solidFill>
                  <a:srgbClr val="000000"/>
                </a:solidFill>
                <a:effectLst/>
                <a:latin typeface="Gilroy"/>
              </a:rPr>
              <a:t>підходить</a:t>
            </a:r>
            <a:r>
              <a:rPr lang="ru-RU" b="0" i="0" dirty="0">
                <a:solidFill>
                  <a:srgbClr val="000000"/>
                </a:solidFill>
                <a:effectLst/>
                <a:latin typeface="Gilroy"/>
              </a:rPr>
              <a:t> для великих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потребують</a:t>
            </a:r>
            <a:r>
              <a:rPr lang="ru-RU" b="0" i="0" dirty="0">
                <a:solidFill>
                  <a:srgbClr val="000000"/>
                </a:solidFill>
                <a:effectLst/>
                <a:latin typeface="Gilroy"/>
              </a:rPr>
              <a:t> </a:t>
            </a:r>
            <a:r>
              <a:rPr lang="ru-RU" b="0" i="0" dirty="0" err="1">
                <a:solidFill>
                  <a:srgbClr val="000000"/>
                </a:solidFill>
                <a:effectLst/>
                <a:latin typeface="Gilroy"/>
              </a:rPr>
              <a:t>жорсткої</a:t>
            </a:r>
            <a:r>
              <a:rPr lang="ru-RU" b="0" i="0" dirty="0">
                <a:solidFill>
                  <a:srgbClr val="000000"/>
                </a:solidFill>
                <a:effectLst/>
                <a:latin typeface="Gilroy"/>
              </a:rPr>
              <a:t> </a:t>
            </a:r>
            <a:r>
              <a:rPr lang="ru-RU" b="0" i="0" dirty="0" err="1">
                <a:solidFill>
                  <a:srgbClr val="000000"/>
                </a:solidFill>
                <a:effectLst/>
                <a:latin typeface="Gilroy"/>
              </a:rPr>
              <a:t>структури</a:t>
            </a:r>
            <a:r>
              <a:rPr lang="ru-RU" b="0" i="0" dirty="0">
                <a:solidFill>
                  <a:srgbClr val="000000"/>
                </a:solidFill>
                <a:effectLst/>
                <a:latin typeface="Gilroy"/>
              </a:rPr>
              <a:t> та </a:t>
            </a:r>
            <a:r>
              <a:rPr lang="ru-RU" b="0" i="0" dirty="0" err="1">
                <a:solidFill>
                  <a:srgbClr val="000000"/>
                </a:solidFill>
                <a:effectLst/>
                <a:latin typeface="Gilroy"/>
              </a:rPr>
              <a:t>великої</a:t>
            </a:r>
            <a:r>
              <a:rPr lang="ru-RU" b="0" i="0" dirty="0">
                <a:solidFill>
                  <a:srgbClr val="000000"/>
                </a:solidFill>
                <a:effectLst/>
                <a:latin typeface="Gilroy"/>
              </a:rPr>
              <a:t> </a:t>
            </a:r>
            <a:r>
              <a:rPr lang="ru-RU" b="0" i="0" dirty="0" err="1">
                <a:solidFill>
                  <a:srgbClr val="000000"/>
                </a:solidFill>
                <a:effectLst/>
                <a:latin typeface="Gilroy"/>
              </a:rPr>
              <a:t>кількості</a:t>
            </a:r>
            <a:r>
              <a:rPr lang="ru-RU" b="0" i="0" dirty="0">
                <a:solidFill>
                  <a:srgbClr val="000000"/>
                </a:solidFill>
                <a:effectLst/>
                <a:latin typeface="Gilroy"/>
              </a:rPr>
              <a:t> </a:t>
            </a:r>
            <a:r>
              <a:rPr lang="ru-RU" b="0" i="0" dirty="0" err="1">
                <a:solidFill>
                  <a:srgbClr val="000000"/>
                </a:solidFill>
                <a:effectLst/>
                <a:latin typeface="Gilroy"/>
              </a:rPr>
              <a:t>документації</a:t>
            </a:r>
            <a:r>
              <a:rPr lang="ru-RU" b="0" i="0" dirty="0">
                <a:solidFill>
                  <a:srgbClr val="000000"/>
                </a:solidFill>
                <a:effectLst/>
                <a:latin typeface="Gilroy"/>
              </a:rPr>
              <a:t>. Не </a:t>
            </a:r>
            <a:r>
              <a:rPr lang="ru-RU" b="0" i="0" dirty="0" err="1">
                <a:solidFill>
                  <a:srgbClr val="000000"/>
                </a:solidFill>
                <a:effectLst/>
                <a:latin typeface="Gilroy"/>
              </a:rPr>
              <a:t>підходить</a:t>
            </a:r>
            <a:r>
              <a:rPr lang="ru-RU" b="0" i="0" dirty="0">
                <a:solidFill>
                  <a:srgbClr val="000000"/>
                </a:solidFill>
                <a:effectLst/>
                <a:latin typeface="Gilroy"/>
              </a:rPr>
              <a:t> </a:t>
            </a:r>
            <a:r>
              <a:rPr lang="ru-RU" b="0" i="0" dirty="0" err="1">
                <a:solidFill>
                  <a:srgbClr val="000000"/>
                </a:solidFill>
                <a:effectLst/>
                <a:latin typeface="Gilroy"/>
              </a:rPr>
              <a:t>цей</a:t>
            </a:r>
            <a:r>
              <a:rPr lang="ru-RU" b="0" i="0" dirty="0">
                <a:solidFill>
                  <a:srgbClr val="000000"/>
                </a:solidFill>
                <a:effectLst/>
                <a:latin typeface="Gilroy"/>
              </a:rPr>
              <a:t> метод і для </a:t>
            </a:r>
            <a:r>
              <a:rPr lang="ru-RU" b="0" i="0" dirty="0" err="1">
                <a:solidFill>
                  <a:srgbClr val="000000"/>
                </a:solidFill>
                <a:effectLst/>
                <a:latin typeface="Gilroy"/>
              </a:rPr>
              <a:t>проектів</a:t>
            </a:r>
            <a:r>
              <a:rPr lang="ru-RU" b="0" i="0" dirty="0">
                <a:solidFill>
                  <a:srgbClr val="000000"/>
                </a:solidFill>
                <a:effectLst/>
                <a:latin typeface="Gilroy"/>
              </a:rPr>
              <a:t> з </a:t>
            </a:r>
            <a:r>
              <a:rPr lang="ru-RU" b="0" i="0" dirty="0" err="1">
                <a:solidFill>
                  <a:srgbClr val="000000"/>
                </a:solidFill>
                <a:effectLst/>
                <a:latin typeface="Gilroy"/>
              </a:rPr>
              <a:t>недостатньою</a:t>
            </a:r>
            <a:r>
              <a:rPr lang="ru-RU" b="0" i="0" dirty="0">
                <a:solidFill>
                  <a:srgbClr val="000000"/>
                </a:solidFill>
                <a:effectLst/>
                <a:latin typeface="Gilroy"/>
              </a:rPr>
              <a:t> </a:t>
            </a:r>
            <a:r>
              <a:rPr lang="ru-RU" b="0" i="0" dirty="0" err="1">
                <a:solidFill>
                  <a:srgbClr val="000000"/>
                </a:solidFill>
                <a:effectLst/>
                <a:latin typeface="Gilroy"/>
              </a:rPr>
              <a:t>участю</a:t>
            </a:r>
            <a:r>
              <a:rPr lang="ru-RU" b="0" i="0" dirty="0">
                <a:solidFill>
                  <a:srgbClr val="000000"/>
                </a:solidFill>
                <a:effectLst/>
                <a:latin typeface="Gilroy"/>
              </a:rPr>
              <a:t> </a:t>
            </a:r>
            <a:r>
              <a:rPr lang="ru-RU" b="0" i="0" dirty="0" err="1">
                <a:solidFill>
                  <a:srgbClr val="000000"/>
                </a:solidFill>
                <a:effectLst/>
                <a:latin typeface="Gilroy"/>
              </a:rPr>
              <a:t>власника</a:t>
            </a:r>
            <a:r>
              <a:rPr lang="ru-RU" b="0" i="0" dirty="0">
                <a:solidFill>
                  <a:srgbClr val="000000"/>
                </a:solidFill>
                <a:effectLst/>
                <a:latin typeface="Gilroy"/>
              </a:rPr>
              <a:t> продукту, коли до </a:t>
            </a:r>
            <a:r>
              <a:rPr lang="ru-RU" b="0" i="0" dirty="0" err="1">
                <a:solidFill>
                  <a:srgbClr val="000000"/>
                </a:solidFill>
                <a:effectLst/>
                <a:latin typeface="Gilroy"/>
              </a:rPr>
              <a:t>нього</a:t>
            </a:r>
            <a:r>
              <a:rPr lang="ru-RU" b="0" i="0" dirty="0">
                <a:solidFill>
                  <a:srgbClr val="000000"/>
                </a:solidFill>
                <a:effectLst/>
                <a:latin typeface="Gilroy"/>
              </a:rPr>
              <a:t> </a:t>
            </a:r>
            <a:r>
              <a:rPr lang="ru-RU" b="0" i="0" dirty="0" err="1">
                <a:solidFill>
                  <a:srgbClr val="000000"/>
                </a:solidFill>
                <a:effectLst/>
                <a:latin typeface="Gilroy"/>
              </a:rPr>
              <a:t>неможливо</a:t>
            </a:r>
            <a:r>
              <a:rPr lang="ru-RU" b="0" i="0" dirty="0">
                <a:solidFill>
                  <a:srgbClr val="000000"/>
                </a:solidFill>
                <a:effectLst/>
                <a:latin typeface="Gilroy"/>
              </a:rPr>
              <a:t> </a:t>
            </a:r>
            <a:r>
              <a:rPr lang="ru-RU" b="0" i="0" dirty="0" err="1">
                <a:solidFill>
                  <a:srgbClr val="000000"/>
                </a:solidFill>
                <a:effectLst/>
                <a:latin typeface="Gilroy"/>
              </a:rPr>
              <a:t>додзвонитися</a:t>
            </a:r>
            <a:r>
              <a:rPr lang="ru-RU" b="0" i="0" dirty="0">
                <a:solidFill>
                  <a:srgbClr val="000000"/>
                </a:solidFill>
                <a:effectLst/>
                <a:latin typeface="Gilroy"/>
              </a:rPr>
              <a:t>, </a:t>
            </a:r>
            <a:r>
              <a:rPr lang="ru-RU" b="0" i="0" dirty="0" err="1">
                <a:solidFill>
                  <a:srgbClr val="000000"/>
                </a:solidFill>
                <a:effectLst/>
                <a:latin typeface="Gilroy"/>
              </a:rPr>
              <a:t>щоб</a:t>
            </a:r>
            <a:r>
              <a:rPr lang="ru-RU" b="0" i="0" dirty="0">
                <a:solidFill>
                  <a:srgbClr val="000000"/>
                </a:solidFill>
                <a:effectLst/>
                <a:latin typeface="Gilroy"/>
              </a:rPr>
              <a:t> </a:t>
            </a:r>
            <a:r>
              <a:rPr lang="ru-RU" b="0" i="0" dirty="0" err="1">
                <a:solidFill>
                  <a:srgbClr val="000000"/>
                </a:solidFill>
                <a:effectLst/>
                <a:latin typeface="Gilroy"/>
              </a:rPr>
              <a:t>отримати</a:t>
            </a:r>
            <a:r>
              <a:rPr lang="ru-RU" b="0" i="0" dirty="0">
                <a:solidFill>
                  <a:srgbClr val="000000"/>
                </a:solidFill>
                <a:effectLst/>
                <a:latin typeface="Gilroy"/>
              </a:rPr>
              <a:t> </a:t>
            </a:r>
            <a:r>
              <a:rPr lang="ru-RU" b="0" i="0" dirty="0" err="1">
                <a:solidFill>
                  <a:srgbClr val="000000"/>
                </a:solidFill>
                <a:effectLst/>
                <a:latin typeface="Gilroy"/>
              </a:rPr>
              <a:t>зворотний</a:t>
            </a:r>
            <a:r>
              <a:rPr lang="ru-RU" b="0" i="0" dirty="0">
                <a:solidFill>
                  <a:srgbClr val="000000"/>
                </a:solidFill>
                <a:effectLst/>
                <a:latin typeface="Gilroy"/>
              </a:rPr>
              <a:t> </a:t>
            </a:r>
            <a:r>
              <a:rPr lang="ru-RU" b="0" i="0" dirty="0" err="1">
                <a:solidFill>
                  <a:srgbClr val="000000"/>
                </a:solidFill>
                <a:effectLst/>
                <a:latin typeface="Gilroy"/>
              </a:rPr>
              <a:t>зв'язок</a:t>
            </a:r>
            <a:r>
              <a:rPr lang="ru-RU" b="0" i="0" dirty="0">
                <a:solidFill>
                  <a:srgbClr val="000000"/>
                </a:solidFill>
                <a:effectLst/>
                <a:latin typeface="Gilroy"/>
              </a:rPr>
              <a:t>, </a:t>
            </a:r>
            <a:r>
              <a:rPr lang="ru-RU" b="0" i="0" dirty="0" err="1">
                <a:solidFill>
                  <a:srgbClr val="000000"/>
                </a:solidFill>
                <a:effectLst/>
                <a:latin typeface="Gilroy"/>
              </a:rPr>
              <a:t>або</a:t>
            </a:r>
            <a:r>
              <a:rPr lang="ru-RU" b="0" i="0" dirty="0">
                <a:solidFill>
                  <a:srgbClr val="000000"/>
                </a:solidFill>
                <a:effectLst/>
                <a:latin typeface="Gilroy"/>
              </a:rPr>
              <a:t> просто </a:t>
            </a:r>
            <a:r>
              <a:rPr lang="ru-RU" b="0" i="0" dirty="0" err="1">
                <a:solidFill>
                  <a:srgbClr val="000000"/>
                </a:solidFill>
                <a:effectLst/>
                <a:latin typeface="Gilroy"/>
              </a:rPr>
              <a:t>немає</a:t>
            </a:r>
            <a:r>
              <a:rPr lang="ru-RU" b="0" i="0" dirty="0">
                <a:solidFill>
                  <a:srgbClr val="000000"/>
                </a:solidFill>
                <a:effectLst/>
                <a:latin typeface="Gilroy"/>
              </a:rPr>
              <a:t> на </a:t>
            </a:r>
            <a:r>
              <a:rPr lang="ru-RU" b="0" i="0" dirty="0" err="1">
                <a:solidFill>
                  <a:srgbClr val="000000"/>
                </a:solidFill>
                <a:effectLst/>
                <a:latin typeface="Gilroy"/>
              </a:rPr>
              <a:t>це</a:t>
            </a:r>
            <a:r>
              <a:rPr lang="ru-RU" b="0" i="0" dirty="0">
                <a:solidFill>
                  <a:srgbClr val="000000"/>
                </a:solidFill>
                <a:effectLst/>
                <a:latin typeface="Gilroy"/>
              </a:rPr>
              <a:t> часу.</a:t>
            </a:r>
            <a:endParaRPr lang="en-US" dirty="0"/>
          </a:p>
        </p:txBody>
      </p:sp>
    </p:spTree>
    <p:extLst>
      <p:ext uri="{BB962C8B-B14F-4D97-AF65-F5344CB8AC3E}">
        <p14:creationId xmlns:p14="http://schemas.microsoft.com/office/powerpoint/2010/main" val="1766938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C7CC6-22AB-F395-4FEE-C99BF75204C6}"/>
              </a:ext>
            </a:extLst>
          </p:cNvPr>
          <p:cNvSpPr>
            <a:spLocks noGrp="1"/>
          </p:cNvSpPr>
          <p:nvPr>
            <p:ph type="title"/>
          </p:nvPr>
        </p:nvSpPr>
        <p:spPr>
          <a:xfrm>
            <a:off x="630936" y="639520"/>
            <a:ext cx="3429000" cy="1719072"/>
          </a:xfrm>
        </p:spPr>
        <p:txBody>
          <a:bodyPr anchor="b">
            <a:normAutofit/>
          </a:bodyPr>
          <a:lstStyle/>
          <a:p>
            <a:r>
              <a:rPr lang="ru-RU" sz="4600" b="1" i="0">
                <a:effectLst/>
                <a:latin typeface="Gilroy"/>
              </a:rPr>
              <a:t>Методологія </a:t>
            </a:r>
            <a:r>
              <a:rPr lang="en-US" sz="4600" b="1" i="0">
                <a:effectLst/>
                <a:latin typeface="Gilroy"/>
              </a:rPr>
              <a:t>Scrum</a:t>
            </a:r>
            <a:endParaRPr lang="en-US" sz="460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C7D58E-195F-5912-29D9-82E9F5F5283F}"/>
              </a:ext>
            </a:extLst>
          </p:cNvPr>
          <p:cNvSpPr>
            <a:spLocks noGrp="1"/>
          </p:cNvSpPr>
          <p:nvPr>
            <p:ph idx="1"/>
          </p:nvPr>
        </p:nvSpPr>
        <p:spPr>
          <a:xfrm>
            <a:off x="630936" y="2807208"/>
            <a:ext cx="3429000" cy="3410712"/>
          </a:xfrm>
        </p:spPr>
        <p:txBody>
          <a:bodyPr anchor="t">
            <a:normAutofit/>
          </a:bodyPr>
          <a:lstStyle/>
          <a:p>
            <a:r>
              <a:rPr lang="en-US" sz="1200" b="0" i="0">
                <a:effectLst/>
                <a:latin typeface="Gilroy"/>
              </a:rPr>
              <a:t>Scrum – </a:t>
            </a:r>
            <a:r>
              <a:rPr lang="ru-RU" sz="1200" b="0" i="0">
                <a:effectLst/>
                <a:latin typeface="Gilroy"/>
              </a:rPr>
              <a:t>це система управління проектами, заснована на принципах </a:t>
            </a:r>
            <a:r>
              <a:rPr lang="en-US" sz="1200" b="0" i="0">
                <a:effectLst/>
                <a:latin typeface="Gilroy"/>
              </a:rPr>
              <a:t>Agile. </a:t>
            </a:r>
            <a:r>
              <a:rPr lang="ru-RU" sz="1200" b="0" i="0">
                <a:effectLst/>
                <a:latin typeface="Gilroy"/>
              </a:rPr>
              <a:t>Вона призначена для команд із десяти і менше людей. Вони поділяють роботу на невеликі завдання, які потрібно зробити протягом певного часу. Як і в </a:t>
            </a:r>
            <a:r>
              <a:rPr lang="en-US" sz="1200" b="0" i="0">
                <a:effectLst/>
                <a:latin typeface="Gilroy"/>
              </a:rPr>
              <a:t>Agile, </a:t>
            </a:r>
            <a:r>
              <a:rPr lang="ru-RU" sz="1200" b="0" i="0">
                <a:effectLst/>
                <a:latin typeface="Gilroy"/>
              </a:rPr>
              <a:t>ці часові інтервали називаються "спринти". </a:t>
            </a:r>
            <a:r>
              <a:rPr lang="en-US" sz="1200" b="0" i="0">
                <a:effectLst/>
                <a:latin typeface="Gilroy"/>
              </a:rPr>
              <a:t>Scrum </a:t>
            </a:r>
            <a:r>
              <a:rPr lang="ru-RU" sz="1200" b="0" i="0">
                <a:effectLst/>
                <a:latin typeface="Gilroy"/>
              </a:rPr>
              <a:t>сприяє самоорганізації команди: вони вирішують складні завдання, аналізують перемоги та поразки та покращують роботу.</a:t>
            </a:r>
          </a:p>
          <a:p>
            <a:r>
              <a:rPr lang="ru-RU" sz="1200" b="0" i="0">
                <a:effectLst/>
                <a:latin typeface="Gilroy"/>
              </a:rPr>
              <a:t>Модель розробки програмного забезпечення </a:t>
            </a:r>
            <a:r>
              <a:rPr lang="en-US" sz="1200" b="0" i="0">
                <a:effectLst/>
                <a:latin typeface="Gilroy"/>
              </a:rPr>
              <a:t>Scrum </a:t>
            </a:r>
            <a:r>
              <a:rPr lang="ru-RU" sz="1200" b="0" i="0">
                <a:effectLst/>
                <a:latin typeface="Gilroy"/>
              </a:rPr>
              <a:t>побудована таким чином, щоб допомогти командам природним чином адаптуватися до мінливих умов ринку та потреб користувачів. Водночас короткі цикли дозволяють розробникам бути ефективнішими. </a:t>
            </a:r>
            <a:r>
              <a:rPr lang="en-US" sz="1200" b="0" i="0">
                <a:effectLst/>
                <a:latin typeface="Gilroy"/>
              </a:rPr>
              <a:t>Scrum </a:t>
            </a:r>
            <a:r>
              <a:rPr lang="ru-RU" sz="1200" b="0" i="0">
                <a:effectLst/>
                <a:latin typeface="Gilroy"/>
              </a:rPr>
              <a:t>забезпечує структуру, оптимізує розробку і залишається гнучким і враховує бажання власника продукту.</a:t>
            </a:r>
          </a:p>
          <a:p>
            <a:endParaRPr lang="en-US" sz="1200"/>
          </a:p>
        </p:txBody>
      </p:sp>
      <p:pic>
        <p:nvPicPr>
          <p:cNvPr id="5" name="Picture 4" descr="A diagram of a scrum">
            <a:extLst>
              <a:ext uri="{FF2B5EF4-FFF2-40B4-BE49-F238E27FC236}">
                <a16:creationId xmlns:a16="http://schemas.microsoft.com/office/drawing/2014/main" id="{EB7CFD64-76A9-BE41-7266-070446B90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988291"/>
            <a:ext cx="6903720" cy="4881418"/>
          </a:xfrm>
          <a:prstGeom prst="rect">
            <a:avLst/>
          </a:prstGeom>
        </p:spPr>
      </p:pic>
    </p:spTree>
    <p:extLst>
      <p:ext uri="{BB962C8B-B14F-4D97-AF65-F5344CB8AC3E}">
        <p14:creationId xmlns:p14="http://schemas.microsoft.com/office/powerpoint/2010/main" val="222348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60F17-55E9-7A96-46BA-83B464040387}"/>
              </a:ext>
            </a:extLst>
          </p:cNvPr>
          <p:cNvSpPr>
            <a:spLocks noGrp="1"/>
          </p:cNvSpPr>
          <p:nvPr>
            <p:ph idx="1"/>
          </p:nvPr>
        </p:nvSpPr>
        <p:spPr>
          <a:xfrm>
            <a:off x="164592" y="201168"/>
            <a:ext cx="11859768" cy="6565392"/>
          </a:xfrm>
        </p:spPr>
        <p:txBody>
          <a:bodyPr>
            <a:normAutofit fontScale="92500" lnSpcReduction="20000"/>
          </a:bodyPr>
          <a:lstStyle/>
          <a:p>
            <a:pPr marL="0" indent="0" algn="l">
              <a:buNone/>
            </a:pPr>
            <a:r>
              <a:rPr lang="ru-RU" b="1" i="0" dirty="0" err="1">
                <a:solidFill>
                  <a:srgbClr val="000000"/>
                </a:solidFill>
                <a:effectLst/>
                <a:latin typeface="Gilroy"/>
              </a:rPr>
              <a:t>Плюси</a:t>
            </a:r>
            <a:endParaRPr lang="ru-RU" b="1" i="0" dirty="0">
              <a:solidFill>
                <a:srgbClr val="000000"/>
              </a:solidFill>
              <a:effectLst/>
              <a:latin typeface="Gilroy"/>
            </a:endParaRPr>
          </a:p>
          <a:p>
            <a:pPr algn="l">
              <a:buFont typeface="Arial" panose="020B0604020202020204" pitchFamily="34" charset="0"/>
              <a:buChar char="•"/>
            </a:pPr>
            <a:r>
              <a:rPr lang="ru-RU" b="0" i="0" dirty="0">
                <a:solidFill>
                  <a:srgbClr val="000000"/>
                </a:solidFill>
                <a:effectLst/>
                <a:latin typeface="Gilroy"/>
              </a:rPr>
              <a:t>Легко </a:t>
            </a:r>
            <a:r>
              <a:rPr lang="ru-RU" b="0" i="0" dirty="0" err="1">
                <a:solidFill>
                  <a:srgbClr val="000000"/>
                </a:solidFill>
                <a:effectLst/>
                <a:latin typeface="Gilroy"/>
              </a:rPr>
              <a:t>адаптувати</a:t>
            </a:r>
            <a:r>
              <a:rPr lang="ru-RU" b="0" i="0" dirty="0">
                <a:solidFill>
                  <a:srgbClr val="000000"/>
                </a:solidFill>
                <a:effectLst/>
                <a:latin typeface="Gilroy"/>
              </a:rPr>
              <a:t> до </a:t>
            </a:r>
            <a:r>
              <a:rPr lang="ru-RU" b="0" i="0" dirty="0" err="1">
                <a:solidFill>
                  <a:srgbClr val="000000"/>
                </a:solidFill>
                <a:effectLst/>
                <a:latin typeface="Gilroy"/>
              </a:rPr>
              <a:t>нестабільних</a:t>
            </a:r>
            <a:r>
              <a:rPr lang="ru-RU" b="0" i="0" dirty="0">
                <a:solidFill>
                  <a:srgbClr val="000000"/>
                </a:solidFill>
                <a:effectLst/>
                <a:latin typeface="Gilroy"/>
              </a:rPr>
              <a:t> </a:t>
            </a:r>
            <a:r>
              <a:rPr lang="ru-RU" b="0" i="0" dirty="0" err="1">
                <a:solidFill>
                  <a:srgbClr val="000000"/>
                </a:solidFill>
                <a:effectLst/>
                <a:latin typeface="Gilroy"/>
              </a:rPr>
              <a:t>вимог</a:t>
            </a:r>
            <a:r>
              <a:rPr lang="ru-RU" b="0" i="0" dirty="0">
                <a:solidFill>
                  <a:srgbClr val="000000"/>
                </a:solidFill>
                <a:effectLst/>
                <a:latin typeface="Gilroy"/>
              </a:rPr>
              <a:t> проекту,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роботи</a:t>
            </a:r>
            <a:r>
              <a:rPr lang="ru-RU" b="0" i="0" dirty="0">
                <a:solidFill>
                  <a:srgbClr val="000000"/>
                </a:solidFill>
                <a:effectLst/>
                <a:latin typeface="Gilroy"/>
              </a:rPr>
              <a:t> у </a:t>
            </a:r>
            <a:r>
              <a:rPr lang="ru-RU" b="0" i="0" dirty="0" err="1">
                <a:solidFill>
                  <a:srgbClr val="000000"/>
                </a:solidFill>
                <a:effectLst/>
                <a:latin typeface="Gilroy"/>
              </a:rPr>
              <a:t>динамічному</a:t>
            </a:r>
            <a:r>
              <a:rPr lang="ru-RU" b="0" i="0" dirty="0">
                <a:solidFill>
                  <a:srgbClr val="000000"/>
                </a:solidFill>
                <a:effectLst/>
                <a:latin typeface="Gilroy"/>
              </a:rPr>
              <a:t> </a:t>
            </a:r>
            <a:r>
              <a:rPr lang="ru-RU" b="0" i="0" dirty="0" err="1">
                <a:solidFill>
                  <a:srgbClr val="000000"/>
                </a:solidFill>
                <a:effectLst/>
                <a:latin typeface="Gilroy"/>
              </a:rPr>
              <a:t>середовищі</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Продукт </a:t>
            </a:r>
            <a:r>
              <a:rPr lang="ru-RU" b="0" i="0" dirty="0" err="1">
                <a:solidFill>
                  <a:srgbClr val="000000"/>
                </a:solidFill>
                <a:effectLst/>
                <a:latin typeface="Gilroy"/>
              </a:rPr>
              <a:t>відповідає</a:t>
            </a:r>
            <a:r>
              <a:rPr lang="ru-RU" b="0" i="0" dirty="0">
                <a:solidFill>
                  <a:srgbClr val="000000"/>
                </a:solidFill>
                <a:effectLst/>
                <a:latin typeface="Gilroy"/>
              </a:rPr>
              <a:t> потребам </a:t>
            </a:r>
            <a:r>
              <a:rPr lang="ru-RU" b="0" i="0" dirty="0" err="1">
                <a:solidFill>
                  <a:srgbClr val="000000"/>
                </a:solidFill>
                <a:effectLst/>
                <a:latin typeface="Gilroy"/>
              </a:rPr>
              <a:t>власника</a:t>
            </a:r>
            <a:r>
              <a:rPr lang="ru-RU" b="0" i="0" dirty="0">
                <a:solidFill>
                  <a:srgbClr val="000000"/>
                </a:solidFill>
                <a:effectLst/>
                <a:latin typeface="Gilroy"/>
              </a:rPr>
              <a:t> </a:t>
            </a:r>
            <a:r>
              <a:rPr lang="ru-RU" b="0" i="0" dirty="0" err="1">
                <a:solidFill>
                  <a:srgbClr val="000000"/>
                </a:solidFill>
                <a:effectLst/>
                <a:latin typeface="Gilroy"/>
              </a:rPr>
              <a:t>завдяки</a:t>
            </a:r>
            <a:r>
              <a:rPr lang="ru-RU" b="0" i="0" dirty="0">
                <a:solidFill>
                  <a:srgbClr val="000000"/>
                </a:solidFill>
                <a:effectLst/>
                <a:latin typeface="Gilroy"/>
              </a:rPr>
              <a:t> </a:t>
            </a:r>
            <a:r>
              <a:rPr lang="ru-RU" b="0" i="0" dirty="0" err="1">
                <a:solidFill>
                  <a:srgbClr val="000000"/>
                </a:solidFill>
                <a:effectLst/>
                <a:latin typeface="Gilroy"/>
              </a:rPr>
              <a:t>його</a:t>
            </a:r>
            <a:r>
              <a:rPr lang="ru-RU" b="0" i="0" dirty="0">
                <a:solidFill>
                  <a:srgbClr val="000000"/>
                </a:solidFill>
                <a:effectLst/>
                <a:latin typeface="Gilroy"/>
              </a:rPr>
              <a:t> </a:t>
            </a:r>
            <a:r>
              <a:rPr lang="ru-RU" b="0" i="0" dirty="0" err="1">
                <a:solidFill>
                  <a:srgbClr val="000000"/>
                </a:solidFill>
                <a:effectLst/>
                <a:latin typeface="Gilroy"/>
              </a:rPr>
              <a:t>участі</a:t>
            </a:r>
            <a:r>
              <a:rPr lang="ru-RU" b="0" i="0" dirty="0">
                <a:solidFill>
                  <a:srgbClr val="000000"/>
                </a:solidFill>
                <a:effectLst/>
                <a:latin typeface="Gilroy"/>
              </a:rPr>
              <a:t> у </a:t>
            </a:r>
            <a:r>
              <a:rPr lang="ru-RU" b="0" i="0" dirty="0" err="1">
                <a:solidFill>
                  <a:srgbClr val="000000"/>
                </a:solidFill>
                <a:effectLst/>
                <a:latin typeface="Gilroy"/>
              </a:rPr>
              <a:t>проекті</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Процес</a:t>
            </a:r>
            <a:r>
              <a:rPr lang="ru-RU" b="0" i="0" dirty="0">
                <a:solidFill>
                  <a:srgbClr val="000000"/>
                </a:solidFill>
                <a:effectLst/>
                <a:latin typeface="Gilroy"/>
              </a:rPr>
              <a:t> </a:t>
            </a:r>
            <a:r>
              <a:rPr lang="ru-RU" b="0" i="0" dirty="0" err="1">
                <a:solidFill>
                  <a:srgbClr val="000000"/>
                </a:solidFill>
                <a:effectLst/>
                <a:latin typeface="Gilroy"/>
              </a:rPr>
              <a:t>роботи</a:t>
            </a:r>
            <a:r>
              <a:rPr lang="ru-RU" b="0" i="0" dirty="0">
                <a:solidFill>
                  <a:srgbClr val="000000"/>
                </a:solidFill>
                <a:effectLst/>
                <a:latin typeface="Gilroy"/>
              </a:rPr>
              <a:t> </a:t>
            </a:r>
            <a:r>
              <a:rPr lang="ru-RU" b="0" i="0" dirty="0" err="1">
                <a:solidFill>
                  <a:srgbClr val="000000"/>
                </a:solidFill>
                <a:effectLst/>
                <a:latin typeface="Gilroy"/>
              </a:rPr>
              <a:t>стає</a:t>
            </a:r>
            <a:r>
              <a:rPr lang="ru-RU" b="0" i="0" dirty="0">
                <a:solidFill>
                  <a:srgbClr val="000000"/>
                </a:solidFill>
                <a:effectLst/>
                <a:latin typeface="Gilroy"/>
              </a:rPr>
              <a:t> </a:t>
            </a:r>
            <a:r>
              <a:rPr lang="ru-RU" b="0" i="0" dirty="0" err="1">
                <a:solidFill>
                  <a:srgbClr val="000000"/>
                </a:solidFill>
                <a:effectLst/>
                <a:latin typeface="Gilroy"/>
              </a:rPr>
              <a:t>прозорим</a:t>
            </a:r>
            <a:r>
              <a:rPr lang="ru-RU" b="0" i="0" dirty="0">
                <a:solidFill>
                  <a:srgbClr val="000000"/>
                </a:solidFill>
                <a:effectLst/>
                <a:latin typeface="Gilroy"/>
              </a:rPr>
              <a:t> за </a:t>
            </a:r>
            <a:r>
              <a:rPr lang="ru-RU" b="0" i="0" dirty="0" err="1">
                <a:solidFill>
                  <a:srgbClr val="000000"/>
                </a:solidFill>
                <a:effectLst/>
                <a:latin typeface="Gilroy"/>
              </a:rPr>
              <a:t>рахунок</a:t>
            </a:r>
            <a:r>
              <a:rPr lang="ru-RU" b="0" i="0" dirty="0">
                <a:solidFill>
                  <a:srgbClr val="000000"/>
                </a:solidFill>
                <a:effectLst/>
                <a:latin typeface="Gilroy"/>
              </a:rPr>
              <a:t> </a:t>
            </a:r>
            <a:r>
              <a:rPr lang="ru-RU" b="0" i="0" dirty="0" err="1">
                <a:solidFill>
                  <a:srgbClr val="000000"/>
                </a:solidFill>
                <a:effectLst/>
                <a:latin typeface="Gilroy"/>
              </a:rPr>
              <a:t>регулярних</a:t>
            </a:r>
            <a:r>
              <a:rPr lang="ru-RU" b="0" i="0" dirty="0">
                <a:solidFill>
                  <a:srgbClr val="000000"/>
                </a:solidFill>
                <a:effectLst/>
                <a:latin typeface="Gilroy"/>
              </a:rPr>
              <a:t> </a:t>
            </a:r>
            <a:r>
              <a:rPr lang="ru-RU" b="0" i="0" dirty="0" err="1">
                <a:solidFill>
                  <a:srgbClr val="000000"/>
                </a:solidFill>
                <a:effectLst/>
                <a:latin typeface="Gilroy"/>
              </a:rPr>
              <a:t>зустрічей</a:t>
            </a:r>
            <a:r>
              <a:rPr lang="ru-RU" b="0" i="0" dirty="0">
                <a:solidFill>
                  <a:srgbClr val="000000"/>
                </a:solidFill>
                <a:effectLst/>
                <a:latin typeface="Gilroy"/>
              </a:rPr>
              <a:t> та видимого </a:t>
            </a:r>
            <a:r>
              <a:rPr lang="ru-RU" b="0" i="0" dirty="0" err="1">
                <a:solidFill>
                  <a:srgbClr val="000000"/>
                </a:solidFill>
                <a:effectLst/>
                <a:latin typeface="Gilroy"/>
              </a:rPr>
              <a:t>прогресу</a:t>
            </a:r>
            <a:r>
              <a:rPr lang="ru-RU" b="0" i="0" dirty="0">
                <a:solidFill>
                  <a:srgbClr val="000000"/>
                </a:solidFill>
                <a:effectLst/>
                <a:latin typeface="Gilroy"/>
              </a:rPr>
              <a:t> проекту. </a:t>
            </a:r>
            <a:r>
              <a:rPr lang="ru-RU" b="0" i="0" dirty="0" err="1">
                <a:solidFill>
                  <a:srgbClr val="000000"/>
                </a:solidFill>
                <a:effectLst/>
                <a:latin typeface="Gilroy"/>
              </a:rPr>
              <a:t>Це</a:t>
            </a:r>
            <a:r>
              <a:rPr lang="ru-RU" b="0" i="0" dirty="0">
                <a:solidFill>
                  <a:srgbClr val="000000"/>
                </a:solidFill>
                <a:effectLst/>
                <a:latin typeface="Gilroy"/>
              </a:rPr>
              <a:t> також </a:t>
            </a:r>
            <a:r>
              <a:rPr lang="ru-RU" b="0" i="0" dirty="0" err="1">
                <a:solidFill>
                  <a:srgbClr val="000000"/>
                </a:solidFill>
                <a:effectLst/>
                <a:latin typeface="Gilroy"/>
              </a:rPr>
              <a:t>полегшує</a:t>
            </a:r>
            <a:r>
              <a:rPr lang="ru-RU" b="0" i="0" dirty="0">
                <a:solidFill>
                  <a:srgbClr val="000000"/>
                </a:solidFill>
                <a:effectLst/>
                <a:latin typeface="Gilroy"/>
              </a:rPr>
              <a:t> </a:t>
            </a:r>
            <a:r>
              <a:rPr lang="ru-RU" b="0" i="0" dirty="0" err="1">
                <a:solidFill>
                  <a:srgbClr val="000000"/>
                </a:solidFill>
                <a:effectLst/>
                <a:latin typeface="Gilroy"/>
              </a:rPr>
              <a:t>спілкування</a:t>
            </a:r>
            <a:r>
              <a:rPr lang="ru-RU" b="0" i="0" dirty="0">
                <a:solidFill>
                  <a:srgbClr val="000000"/>
                </a:solidFill>
                <a:effectLst/>
                <a:latin typeface="Gilroy"/>
              </a:rPr>
              <a:t> </a:t>
            </a:r>
            <a:r>
              <a:rPr lang="ru-RU" b="0" i="0" dirty="0" err="1">
                <a:solidFill>
                  <a:srgbClr val="000000"/>
                </a:solidFill>
                <a:effectLst/>
                <a:latin typeface="Gilroy"/>
              </a:rPr>
              <a:t>між</a:t>
            </a:r>
            <a:r>
              <a:rPr lang="ru-RU" b="0" i="0" dirty="0">
                <a:solidFill>
                  <a:srgbClr val="000000"/>
                </a:solidFill>
                <a:effectLst/>
                <a:latin typeface="Gilroy"/>
              </a:rPr>
              <a:t> </a:t>
            </a:r>
            <a:r>
              <a:rPr lang="ru-RU" b="0" i="0" dirty="0" err="1">
                <a:solidFill>
                  <a:srgbClr val="000000"/>
                </a:solidFill>
                <a:effectLst/>
                <a:latin typeface="Gilroy"/>
              </a:rPr>
              <a:t>учасниками</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Часті</a:t>
            </a:r>
            <a:r>
              <a:rPr lang="ru-RU" b="0" i="0" dirty="0">
                <a:solidFill>
                  <a:srgbClr val="000000"/>
                </a:solidFill>
                <a:effectLst/>
                <a:latin typeface="Gilroy"/>
              </a:rPr>
              <a:t> </a:t>
            </a:r>
            <a:r>
              <a:rPr lang="ru-RU" b="0" i="0" dirty="0" err="1">
                <a:solidFill>
                  <a:srgbClr val="000000"/>
                </a:solidFill>
                <a:effectLst/>
                <a:latin typeface="Gilroy"/>
              </a:rPr>
              <a:t>тестування</a:t>
            </a:r>
            <a:r>
              <a:rPr lang="ru-RU" b="0" i="0" dirty="0">
                <a:solidFill>
                  <a:srgbClr val="000000"/>
                </a:solidFill>
                <a:effectLst/>
                <a:latin typeface="Gilroy"/>
              </a:rPr>
              <a:t> та </a:t>
            </a:r>
            <a:r>
              <a:rPr lang="ru-RU" b="0" i="0" dirty="0" err="1">
                <a:solidFill>
                  <a:srgbClr val="000000"/>
                </a:solidFill>
                <a:effectLst/>
                <a:latin typeface="Gilroy"/>
              </a:rPr>
              <a:t>аналіз</a:t>
            </a:r>
            <a:r>
              <a:rPr lang="ru-RU" b="0" i="0" dirty="0">
                <a:solidFill>
                  <a:srgbClr val="000000"/>
                </a:solidFill>
                <a:effectLst/>
                <a:latin typeface="Gilroy"/>
              </a:rPr>
              <a:t> </a:t>
            </a:r>
            <a:r>
              <a:rPr lang="ru-RU" b="0" i="0" dirty="0" err="1">
                <a:solidFill>
                  <a:srgbClr val="000000"/>
                </a:solidFill>
                <a:effectLst/>
                <a:latin typeface="Gilroy"/>
              </a:rPr>
              <a:t>допомагають</a:t>
            </a:r>
            <a:r>
              <a:rPr lang="ru-RU" b="0" i="0" dirty="0">
                <a:solidFill>
                  <a:srgbClr val="000000"/>
                </a:solidFill>
                <a:effectLst/>
                <a:latin typeface="Gilroy"/>
              </a:rPr>
              <a:t> </a:t>
            </a:r>
            <a:r>
              <a:rPr lang="ru-RU" b="0" i="0" dirty="0" err="1">
                <a:solidFill>
                  <a:srgbClr val="000000"/>
                </a:solidFill>
                <a:effectLst/>
                <a:latin typeface="Gilroy"/>
              </a:rPr>
              <a:t>виявити</a:t>
            </a:r>
            <a:r>
              <a:rPr lang="ru-RU" b="0" i="0" dirty="0">
                <a:solidFill>
                  <a:srgbClr val="000000"/>
                </a:solidFill>
                <a:effectLst/>
                <a:latin typeface="Gilroy"/>
              </a:rPr>
              <a:t> та </a:t>
            </a:r>
            <a:r>
              <a:rPr lang="ru-RU" b="0" i="0" dirty="0" err="1">
                <a:solidFill>
                  <a:srgbClr val="000000"/>
                </a:solidFill>
                <a:effectLst/>
                <a:latin typeface="Gilroy"/>
              </a:rPr>
              <a:t>усунути</a:t>
            </a:r>
            <a:r>
              <a:rPr lang="ru-RU" b="0" i="0" dirty="0">
                <a:solidFill>
                  <a:srgbClr val="000000"/>
                </a:solidFill>
                <a:effectLst/>
                <a:latin typeface="Gilroy"/>
              </a:rPr>
              <a:t> </a:t>
            </a:r>
            <a:r>
              <a:rPr lang="ru-RU" b="0" i="0" dirty="0" err="1">
                <a:solidFill>
                  <a:srgbClr val="000000"/>
                </a:solidFill>
                <a:effectLst/>
                <a:latin typeface="Gilroy"/>
              </a:rPr>
              <a:t>помилки</a:t>
            </a:r>
            <a:r>
              <a:rPr lang="ru-RU" b="0" i="0" dirty="0">
                <a:solidFill>
                  <a:srgbClr val="000000"/>
                </a:solidFill>
                <a:effectLst/>
                <a:latin typeface="Gilroy"/>
              </a:rPr>
              <a:t> на </a:t>
            </a:r>
            <a:r>
              <a:rPr lang="ru-RU" b="0" i="0" dirty="0" err="1">
                <a:solidFill>
                  <a:srgbClr val="000000"/>
                </a:solidFill>
                <a:effectLst/>
                <a:latin typeface="Gilroy"/>
              </a:rPr>
              <a:t>ранніх</a:t>
            </a:r>
            <a:r>
              <a:rPr lang="ru-RU" b="0" i="0" dirty="0">
                <a:solidFill>
                  <a:srgbClr val="000000"/>
                </a:solidFill>
                <a:effectLst/>
                <a:latin typeface="Gilroy"/>
              </a:rPr>
              <a:t> </a:t>
            </a:r>
            <a:r>
              <a:rPr lang="ru-RU" b="0" i="0" dirty="0" err="1">
                <a:solidFill>
                  <a:srgbClr val="000000"/>
                </a:solidFill>
                <a:effectLst/>
                <a:latin typeface="Gilroy"/>
              </a:rPr>
              <a:t>етапах</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a:t>
            </a:r>
          </a:p>
          <a:p>
            <a:pPr marL="0" indent="0" algn="l">
              <a:buNone/>
            </a:pPr>
            <a:endParaRPr lang="ru-RU" b="0" i="0" dirty="0">
              <a:solidFill>
                <a:srgbClr val="000000"/>
              </a:solidFill>
              <a:effectLst/>
              <a:latin typeface="Gilroy"/>
            </a:endParaRPr>
          </a:p>
          <a:p>
            <a:pPr marL="0" indent="0" algn="l">
              <a:buNone/>
            </a:pPr>
            <a:r>
              <a:rPr lang="ru-RU" b="1" i="0" dirty="0" err="1">
                <a:solidFill>
                  <a:srgbClr val="000000"/>
                </a:solidFill>
                <a:effectLst/>
                <a:latin typeface="Gilroy"/>
              </a:rPr>
              <a:t>Мінуси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Методологія</a:t>
            </a:r>
            <a:r>
              <a:rPr lang="ru-RU" b="0" i="0" dirty="0">
                <a:solidFill>
                  <a:srgbClr val="000000"/>
                </a:solidFill>
                <a:effectLst/>
                <a:latin typeface="Gilroy"/>
              </a:rPr>
              <a:t> </a:t>
            </a:r>
            <a:r>
              <a:rPr lang="ru-RU" b="0" i="0" dirty="0" err="1">
                <a:solidFill>
                  <a:srgbClr val="000000"/>
                </a:solidFill>
                <a:effectLst/>
                <a:latin typeface="Gilroy"/>
              </a:rPr>
              <a:t>підходить</a:t>
            </a:r>
            <a:r>
              <a:rPr lang="ru-RU" b="0" i="0" dirty="0">
                <a:solidFill>
                  <a:srgbClr val="000000"/>
                </a:solidFill>
                <a:effectLst/>
                <a:latin typeface="Gilroy"/>
              </a:rPr>
              <a:t> </a:t>
            </a:r>
            <a:r>
              <a:rPr lang="ru-RU" b="0" i="0" dirty="0" err="1">
                <a:solidFill>
                  <a:srgbClr val="000000"/>
                </a:solidFill>
                <a:effectLst/>
                <a:latin typeface="Gilroy"/>
              </a:rPr>
              <a:t>лише</a:t>
            </a:r>
            <a:r>
              <a:rPr lang="ru-RU" b="0" i="0" dirty="0">
                <a:solidFill>
                  <a:srgbClr val="000000"/>
                </a:solidFill>
                <a:effectLst/>
                <a:latin typeface="Gilroy"/>
              </a:rPr>
              <a:t> для </a:t>
            </a:r>
            <a:r>
              <a:rPr lang="ru-RU" b="0" i="0" dirty="0" err="1">
                <a:solidFill>
                  <a:srgbClr val="000000"/>
                </a:solidFill>
                <a:effectLst/>
                <a:latin typeface="Gilroy"/>
              </a:rPr>
              <a:t>згуртованих</a:t>
            </a:r>
            <a:r>
              <a:rPr lang="ru-RU" b="0" i="0" dirty="0">
                <a:solidFill>
                  <a:srgbClr val="000000"/>
                </a:solidFill>
                <a:effectLst/>
                <a:latin typeface="Gilroy"/>
              </a:rPr>
              <a:t> </a:t>
            </a:r>
            <a:r>
              <a:rPr lang="ru-RU" b="0" i="0" dirty="0" err="1">
                <a:solidFill>
                  <a:srgbClr val="000000"/>
                </a:solidFill>
                <a:effectLst/>
                <a:latin typeface="Gilroy"/>
              </a:rPr>
              <a:t>досвідчених</a:t>
            </a:r>
            <a:r>
              <a:rPr lang="ru-RU" b="0" i="0" dirty="0">
                <a:solidFill>
                  <a:srgbClr val="000000"/>
                </a:solidFill>
                <a:effectLst/>
                <a:latin typeface="Gilroy"/>
              </a:rPr>
              <a:t> команд, тому </a:t>
            </a:r>
            <a:r>
              <a:rPr lang="ru-RU" b="0" i="0" dirty="0" err="1">
                <a:solidFill>
                  <a:srgbClr val="000000"/>
                </a:solidFill>
                <a:effectLst/>
                <a:latin typeface="Gilroy"/>
              </a:rPr>
              <a:t>що</a:t>
            </a:r>
            <a:r>
              <a:rPr lang="ru-RU" b="0" i="0" dirty="0">
                <a:solidFill>
                  <a:srgbClr val="000000"/>
                </a:solidFill>
                <a:effectLst/>
                <a:latin typeface="Gilroy"/>
              </a:rPr>
              <a:t> вона </a:t>
            </a:r>
            <a:r>
              <a:rPr lang="ru-RU" b="0" i="0" dirty="0" err="1">
                <a:solidFill>
                  <a:srgbClr val="000000"/>
                </a:solidFill>
                <a:effectLst/>
                <a:latin typeface="Gilroy"/>
              </a:rPr>
              <a:t>має</a:t>
            </a:r>
            <a:r>
              <a:rPr lang="ru-RU" b="0" i="0" dirty="0">
                <a:solidFill>
                  <a:srgbClr val="000000"/>
                </a:solidFill>
                <a:effectLst/>
                <a:latin typeface="Gilroy"/>
              </a:rPr>
              <a:t> на </a:t>
            </a:r>
            <a:r>
              <a:rPr lang="ru-RU" b="0" i="0" dirty="0" err="1">
                <a:solidFill>
                  <a:srgbClr val="000000"/>
                </a:solidFill>
                <a:effectLst/>
                <a:latin typeface="Gilroy"/>
              </a:rPr>
              <a:t>увазі</a:t>
            </a:r>
            <a:r>
              <a:rPr lang="ru-RU" b="0" i="0" dirty="0">
                <a:solidFill>
                  <a:srgbClr val="000000"/>
                </a:solidFill>
                <a:effectLst/>
                <a:latin typeface="Gilroy"/>
              </a:rPr>
              <a:t> </a:t>
            </a:r>
            <a:r>
              <a:rPr lang="ru-RU" b="0" i="0" dirty="0" err="1">
                <a:solidFill>
                  <a:srgbClr val="000000"/>
                </a:solidFill>
                <a:effectLst/>
                <a:latin typeface="Gilroy"/>
              </a:rPr>
              <a:t>постійну</a:t>
            </a:r>
            <a:r>
              <a:rPr lang="ru-RU" b="0" i="0" dirty="0">
                <a:solidFill>
                  <a:srgbClr val="000000"/>
                </a:solidFill>
                <a:effectLst/>
                <a:latin typeface="Gilroy"/>
              </a:rPr>
              <a:t> </a:t>
            </a:r>
            <a:r>
              <a:rPr lang="ru-RU" b="0" i="0" dirty="0" err="1">
                <a:solidFill>
                  <a:srgbClr val="000000"/>
                </a:solidFill>
                <a:effectLst/>
                <a:latin typeface="Gilroy"/>
              </a:rPr>
              <a:t>взаємодію</a:t>
            </a:r>
            <a:r>
              <a:rPr lang="ru-RU" b="0" i="0" dirty="0">
                <a:solidFill>
                  <a:srgbClr val="000000"/>
                </a:solidFill>
                <a:effectLst/>
                <a:latin typeface="Gilroy"/>
              </a:rPr>
              <a:t> </a:t>
            </a:r>
            <a:r>
              <a:rPr lang="ru-RU" b="0" i="0" dirty="0" err="1">
                <a:solidFill>
                  <a:srgbClr val="000000"/>
                </a:solidFill>
                <a:effectLst/>
                <a:latin typeface="Gilroy"/>
              </a:rPr>
              <a:t>всіх</a:t>
            </a:r>
            <a:r>
              <a:rPr lang="ru-RU" b="0" i="0" dirty="0">
                <a:solidFill>
                  <a:srgbClr val="000000"/>
                </a:solidFill>
                <a:effectLst/>
                <a:latin typeface="Gilroy"/>
              </a:rPr>
              <a:t> </a:t>
            </a:r>
            <a:r>
              <a:rPr lang="ru-RU" b="0" i="0" dirty="0" err="1">
                <a:solidFill>
                  <a:srgbClr val="000000"/>
                </a:solidFill>
                <a:effectLst/>
                <a:latin typeface="Gilroy"/>
              </a:rPr>
              <a:t>членів</a:t>
            </a:r>
            <a:r>
              <a:rPr lang="ru-RU" b="0" i="0" dirty="0">
                <a:solidFill>
                  <a:srgbClr val="000000"/>
                </a:solidFill>
                <a:effectLst/>
                <a:latin typeface="Gilroy"/>
              </a:rPr>
              <a:t> </a:t>
            </a:r>
            <a:r>
              <a:rPr lang="ru-RU" b="0" i="0" dirty="0" err="1">
                <a:solidFill>
                  <a:srgbClr val="000000"/>
                </a:solidFill>
                <a:effectLst/>
                <a:latin typeface="Gilroy"/>
              </a:rPr>
              <a:t>команди</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підходити</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з </a:t>
            </a:r>
            <a:r>
              <a:rPr lang="ru-RU" b="0" i="0" dirty="0" err="1">
                <a:solidFill>
                  <a:srgbClr val="000000"/>
                </a:solidFill>
                <a:effectLst/>
                <a:latin typeface="Gilroy"/>
              </a:rPr>
              <a:t>фіксованими</a:t>
            </a:r>
            <a:r>
              <a:rPr lang="ru-RU" b="0" i="0" dirty="0">
                <a:solidFill>
                  <a:srgbClr val="000000"/>
                </a:solidFill>
                <a:effectLst/>
                <a:latin typeface="Gilroy"/>
              </a:rPr>
              <a:t> </a:t>
            </a:r>
            <a:r>
              <a:rPr lang="ru-RU" b="0" i="0" dirty="0" err="1">
                <a:solidFill>
                  <a:srgbClr val="000000"/>
                </a:solidFill>
                <a:effectLst/>
                <a:latin typeface="Gilroy"/>
              </a:rPr>
              <a:t>термінами</a:t>
            </a:r>
            <a:r>
              <a:rPr lang="ru-RU" b="0" i="0" dirty="0">
                <a:solidFill>
                  <a:srgbClr val="000000"/>
                </a:solidFill>
                <a:effectLst/>
                <a:latin typeface="Gilroy"/>
              </a:rPr>
              <a:t> </a:t>
            </a:r>
            <a:r>
              <a:rPr lang="ru-RU" b="0" i="0" dirty="0" err="1">
                <a:solidFill>
                  <a:srgbClr val="000000"/>
                </a:solidFill>
                <a:effectLst/>
                <a:latin typeface="Gilroy"/>
              </a:rPr>
              <a:t>чи</a:t>
            </a:r>
            <a:r>
              <a:rPr lang="ru-RU" b="0" i="0" dirty="0">
                <a:solidFill>
                  <a:srgbClr val="000000"/>
                </a:solidFill>
                <a:effectLst/>
                <a:latin typeface="Gilroy"/>
              </a:rPr>
              <a:t> бюджетом, </a:t>
            </a:r>
            <a:r>
              <a:rPr lang="ru-RU" b="0" i="0" dirty="0" err="1">
                <a:solidFill>
                  <a:srgbClr val="000000"/>
                </a:solidFill>
                <a:effectLst/>
                <a:latin typeface="Gilroy"/>
              </a:rPr>
              <a:t>оскільки</a:t>
            </a:r>
            <a:r>
              <a:rPr lang="ru-RU" b="0" i="0" dirty="0">
                <a:solidFill>
                  <a:srgbClr val="000000"/>
                </a:solidFill>
                <a:effectLst/>
                <a:latin typeface="Gilroy"/>
              </a:rPr>
              <a:t> </a:t>
            </a:r>
            <a:r>
              <a:rPr lang="ru-RU" b="0" i="0" dirty="0" err="1">
                <a:solidFill>
                  <a:srgbClr val="000000"/>
                </a:solidFill>
                <a:effectLst/>
                <a:latin typeface="Gilroy"/>
              </a:rPr>
              <a:t>підхід</a:t>
            </a:r>
            <a:r>
              <a:rPr lang="ru-RU" b="0" i="0" dirty="0">
                <a:solidFill>
                  <a:srgbClr val="000000"/>
                </a:solidFill>
                <a:effectLst/>
                <a:latin typeface="Gilroy"/>
              </a:rPr>
              <a:t> </a:t>
            </a:r>
            <a:r>
              <a:rPr lang="ru-RU" b="0" i="0" dirty="0" err="1">
                <a:solidFill>
                  <a:srgbClr val="000000"/>
                </a:solidFill>
                <a:effectLst/>
                <a:latin typeface="Gilroy"/>
              </a:rPr>
              <a:t>орієнтований</a:t>
            </a:r>
            <a:r>
              <a:rPr lang="ru-RU" b="0" i="0" dirty="0">
                <a:solidFill>
                  <a:srgbClr val="000000"/>
                </a:solidFill>
                <a:effectLst/>
                <a:latin typeface="Gilroy"/>
              </a:rPr>
              <a:t> </a:t>
            </a:r>
            <a:r>
              <a:rPr lang="ru-RU" b="0" i="0" dirty="0" err="1">
                <a:solidFill>
                  <a:srgbClr val="000000"/>
                </a:solidFill>
                <a:effectLst/>
                <a:latin typeface="Gilroy"/>
              </a:rPr>
              <a:t>гнучкість</a:t>
            </a:r>
            <a:r>
              <a:rPr lang="ru-RU" b="0" i="0" dirty="0">
                <a:solidFill>
                  <a:srgbClr val="000000"/>
                </a:solidFill>
                <a:effectLst/>
                <a:latin typeface="Gilroy"/>
              </a:rPr>
              <a:t> і </a:t>
            </a:r>
            <a:r>
              <a:rPr lang="ru-RU" b="0" i="0" dirty="0" err="1">
                <a:solidFill>
                  <a:srgbClr val="000000"/>
                </a:solidFill>
                <a:effectLst/>
                <a:latin typeface="Gilroy"/>
              </a:rPr>
              <a:t>адаптивність</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Може</a:t>
            </a:r>
            <a:r>
              <a:rPr lang="ru-RU" b="0" i="0" dirty="0">
                <a:solidFill>
                  <a:srgbClr val="000000"/>
                </a:solidFill>
                <a:effectLst/>
                <a:latin typeface="Gilroy"/>
              </a:rPr>
              <a:t> бути складною для </a:t>
            </a:r>
            <a:r>
              <a:rPr lang="ru-RU" b="0" i="0" dirty="0" err="1">
                <a:solidFill>
                  <a:srgbClr val="000000"/>
                </a:solidFill>
                <a:effectLst/>
                <a:latin typeface="Gilroy"/>
              </a:rPr>
              <a:t>впровадження</a:t>
            </a:r>
            <a:r>
              <a:rPr lang="ru-RU" b="0" i="0" dirty="0">
                <a:solidFill>
                  <a:srgbClr val="000000"/>
                </a:solidFill>
                <a:effectLst/>
                <a:latin typeface="Gilroy"/>
              </a:rPr>
              <a:t> та </a:t>
            </a:r>
            <a:r>
              <a:rPr lang="ru-RU" b="0" i="0" dirty="0" err="1">
                <a:solidFill>
                  <a:srgbClr val="000000"/>
                </a:solidFill>
                <a:effectLst/>
                <a:latin typeface="Gilroy"/>
              </a:rPr>
              <a:t>вимагати</a:t>
            </a:r>
            <a:r>
              <a:rPr lang="ru-RU" b="0" i="0" dirty="0">
                <a:solidFill>
                  <a:srgbClr val="000000"/>
                </a:solidFill>
                <a:effectLst/>
                <a:latin typeface="Gilroy"/>
              </a:rPr>
              <a:t> </a:t>
            </a:r>
            <a:r>
              <a:rPr lang="ru-RU" b="0" i="0" dirty="0" err="1">
                <a:solidFill>
                  <a:srgbClr val="000000"/>
                </a:solidFill>
                <a:effectLst/>
                <a:latin typeface="Gilroy"/>
              </a:rPr>
              <a:t>від</a:t>
            </a:r>
            <a:r>
              <a:rPr lang="ru-RU" b="0" i="0" dirty="0">
                <a:solidFill>
                  <a:srgbClr val="000000"/>
                </a:solidFill>
                <a:effectLst/>
                <a:latin typeface="Gilroy"/>
              </a:rPr>
              <a:t> команд </a:t>
            </a:r>
            <a:r>
              <a:rPr lang="ru-RU" b="0" i="0" dirty="0" err="1">
                <a:solidFill>
                  <a:srgbClr val="000000"/>
                </a:solidFill>
                <a:effectLst/>
                <a:latin typeface="Gilroy"/>
              </a:rPr>
              <a:t>проходження</a:t>
            </a:r>
            <a:r>
              <a:rPr lang="ru-RU" b="0" i="0" dirty="0">
                <a:solidFill>
                  <a:srgbClr val="000000"/>
                </a:solidFill>
                <a:effectLst/>
                <a:latin typeface="Gilroy"/>
              </a:rPr>
              <a:t> </a:t>
            </a:r>
            <a:r>
              <a:rPr lang="ru-RU" b="0" i="0" dirty="0" err="1">
                <a:solidFill>
                  <a:srgbClr val="000000"/>
                </a:solidFill>
                <a:effectLst/>
                <a:latin typeface="Gilroy"/>
              </a:rPr>
              <a:t>навчання</a:t>
            </a:r>
            <a:r>
              <a:rPr lang="ru-RU" b="0" i="0" dirty="0">
                <a:solidFill>
                  <a:srgbClr val="000000"/>
                </a:solidFill>
                <a:effectLst/>
                <a:latin typeface="Gilroy"/>
              </a:rPr>
              <a:t>, особливо при </a:t>
            </a:r>
            <a:r>
              <a:rPr lang="ru-RU" b="0" i="0" dirty="0" err="1">
                <a:solidFill>
                  <a:srgbClr val="000000"/>
                </a:solidFill>
                <a:effectLst/>
                <a:latin typeface="Gilroy"/>
              </a:rPr>
              <a:t>переході</a:t>
            </a:r>
            <a:r>
              <a:rPr lang="ru-RU" b="0" i="0" dirty="0">
                <a:solidFill>
                  <a:srgbClr val="000000"/>
                </a:solidFill>
                <a:effectLst/>
                <a:latin typeface="Gilroy"/>
              </a:rPr>
              <a:t> з </a:t>
            </a:r>
            <a:r>
              <a:rPr lang="ru-RU" b="0" i="0" dirty="0" err="1">
                <a:solidFill>
                  <a:srgbClr val="000000"/>
                </a:solidFill>
                <a:effectLst/>
                <a:latin typeface="Gilroy"/>
              </a:rPr>
              <a:t>водоспадної</a:t>
            </a:r>
            <a:r>
              <a:rPr lang="ru-RU" b="0" i="0" dirty="0">
                <a:solidFill>
                  <a:srgbClr val="000000"/>
                </a:solidFill>
                <a:effectLst/>
                <a:latin typeface="Gilroy"/>
              </a:rPr>
              <a:t> </a:t>
            </a:r>
            <a:r>
              <a:rPr lang="ru-RU" b="0" i="0" dirty="0" err="1">
                <a:solidFill>
                  <a:srgbClr val="000000"/>
                </a:solidFill>
                <a:effectLst/>
                <a:latin typeface="Gilroy"/>
              </a:rPr>
              <a:t>моделі</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Менеджери</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використовують</a:t>
            </a:r>
            <a:r>
              <a:rPr lang="ru-RU" b="0" i="0" dirty="0">
                <a:solidFill>
                  <a:srgbClr val="000000"/>
                </a:solidFill>
                <a:effectLst/>
                <a:latin typeface="Gilroy"/>
              </a:rPr>
              <a:t> </a:t>
            </a:r>
            <a:r>
              <a:rPr lang="en-US" b="0" i="0" dirty="0">
                <a:solidFill>
                  <a:srgbClr val="000000"/>
                </a:solidFill>
                <a:effectLst/>
                <a:latin typeface="Gilroy"/>
              </a:rPr>
              <a:t>Scrum, </a:t>
            </a:r>
            <a:r>
              <a:rPr lang="ru-RU" b="0" i="0" dirty="0" err="1">
                <a:solidFill>
                  <a:srgbClr val="000000"/>
                </a:solidFill>
                <a:effectLst/>
                <a:latin typeface="Gilroy"/>
              </a:rPr>
              <a:t>можуть</a:t>
            </a:r>
            <a:r>
              <a:rPr lang="ru-RU" b="0" i="0" dirty="0">
                <a:solidFill>
                  <a:srgbClr val="000000"/>
                </a:solidFill>
                <a:effectLst/>
                <a:latin typeface="Gilroy"/>
              </a:rPr>
              <a:t> </a:t>
            </a:r>
            <a:r>
              <a:rPr lang="ru-RU" b="0" i="0" dirty="0" err="1">
                <a:solidFill>
                  <a:srgbClr val="000000"/>
                </a:solidFill>
                <a:effectLst/>
                <a:latin typeface="Gilroy"/>
              </a:rPr>
              <a:t>зіткнутися</a:t>
            </a:r>
            <a:r>
              <a:rPr lang="ru-RU" b="0" i="0" dirty="0">
                <a:solidFill>
                  <a:srgbClr val="000000"/>
                </a:solidFill>
                <a:effectLst/>
                <a:latin typeface="Gilroy"/>
              </a:rPr>
              <a:t> з </a:t>
            </a:r>
            <a:r>
              <a:rPr lang="ru-RU" b="0" i="0" dirty="0" err="1">
                <a:solidFill>
                  <a:srgbClr val="000000"/>
                </a:solidFill>
                <a:effectLst/>
                <a:latin typeface="Gilroy"/>
              </a:rPr>
              <a:t>труднощами</a:t>
            </a:r>
            <a:r>
              <a:rPr lang="ru-RU" b="0" i="0" dirty="0">
                <a:solidFill>
                  <a:srgbClr val="000000"/>
                </a:solidFill>
                <a:effectLst/>
                <a:latin typeface="Gilroy"/>
              </a:rPr>
              <a:t> </a:t>
            </a:r>
            <a:r>
              <a:rPr lang="ru-RU" b="0" i="0" dirty="0" err="1">
                <a:solidFill>
                  <a:srgbClr val="000000"/>
                </a:solidFill>
                <a:effectLst/>
                <a:latin typeface="Gilroy"/>
              </a:rPr>
              <a:t>під</a:t>
            </a:r>
            <a:r>
              <a:rPr lang="ru-RU" b="0" i="0" dirty="0">
                <a:solidFill>
                  <a:srgbClr val="000000"/>
                </a:solidFill>
                <a:effectLst/>
                <a:latin typeface="Gilroy"/>
              </a:rPr>
              <a:t> час </a:t>
            </a:r>
            <a:r>
              <a:rPr lang="ru-RU" b="0" i="0" dirty="0" err="1">
                <a:solidFill>
                  <a:srgbClr val="000000"/>
                </a:solidFill>
                <a:effectLst/>
                <a:latin typeface="Gilroy"/>
              </a:rPr>
              <a:t>роботи</a:t>
            </a:r>
            <a:r>
              <a:rPr lang="ru-RU" b="0" i="0" dirty="0">
                <a:solidFill>
                  <a:srgbClr val="000000"/>
                </a:solidFill>
                <a:effectLst/>
                <a:latin typeface="Gilroy"/>
              </a:rPr>
              <a:t> з </a:t>
            </a:r>
            <a:r>
              <a:rPr lang="ru-RU" b="0" i="0" dirty="0" err="1">
                <a:solidFill>
                  <a:srgbClr val="000000"/>
                </a:solidFill>
                <a:effectLst/>
                <a:latin typeface="Gilroy"/>
              </a:rPr>
              <a:t>дуже</a:t>
            </a:r>
            <a:r>
              <a:rPr lang="ru-RU" b="0" i="0" dirty="0">
                <a:solidFill>
                  <a:srgbClr val="000000"/>
                </a:solidFill>
                <a:effectLst/>
                <a:latin typeface="Gilroy"/>
              </a:rPr>
              <a:t> великими та </a:t>
            </a:r>
            <a:r>
              <a:rPr lang="ru-RU" b="0" i="0" dirty="0" err="1">
                <a:solidFill>
                  <a:srgbClr val="000000"/>
                </a:solidFill>
                <a:effectLst/>
                <a:latin typeface="Gilroy"/>
              </a:rPr>
              <a:t>складними</a:t>
            </a:r>
            <a:r>
              <a:rPr lang="ru-RU" b="0" i="0" dirty="0">
                <a:solidFill>
                  <a:srgbClr val="000000"/>
                </a:solidFill>
                <a:effectLst/>
                <a:latin typeface="Gilroy"/>
              </a:rPr>
              <a:t> проектами.</a:t>
            </a:r>
          </a:p>
          <a:p>
            <a:pPr algn="l">
              <a:buFont typeface="Arial" panose="020B0604020202020204" pitchFamily="34" charset="0"/>
              <a:buChar char="•"/>
            </a:pPr>
            <a:endParaRPr lang="ru-RU" b="0" i="0" dirty="0">
              <a:solidFill>
                <a:srgbClr val="000000"/>
              </a:solidFill>
              <a:effectLst/>
              <a:latin typeface="Gilroy"/>
            </a:endParaRPr>
          </a:p>
          <a:p>
            <a:endParaRPr lang="en-US" dirty="0"/>
          </a:p>
        </p:txBody>
      </p:sp>
    </p:spTree>
    <p:extLst>
      <p:ext uri="{BB962C8B-B14F-4D97-AF65-F5344CB8AC3E}">
        <p14:creationId xmlns:p14="http://schemas.microsoft.com/office/powerpoint/2010/main" val="2414403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EE71-2FEF-9FB7-741D-5D916397AC34}"/>
              </a:ext>
            </a:extLst>
          </p:cNvPr>
          <p:cNvSpPr>
            <a:spLocks noGrp="1"/>
          </p:cNvSpPr>
          <p:nvPr>
            <p:ph type="title"/>
          </p:nvPr>
        </p:nvSpPr>
        <p:spPr/>
        <p:txBody>
          <a:bodyPr/>
          <a:lstStyle/>
          <a:p>
            <a:r>
              <a:rPr lang="ru-RU" b="1" i="0" dirty="0">
                <a:solidFill>
                  <a:srgbClr val="000000"/>
                </a:solidFill>
                <a:effectLst/>
                <a:latin typeface="Gilroy"/>
              </a:rPr>
              <a:t>Кому </a:t>
            </a:r>
            <a:r>
              <a:rPr lang="ru-RU" b="1" i="0" dirty="0" err="1">
                <a:solidFill>
                  <a:srgbClr val="000000"/>
                </a:solidFill>
                <a:effectLst/>
                <a:latin typeface="Gilroy"/>
              </a:rPr>
              <a:t>підходить</a:t>
            </a:r>
            <a:endParaRPr lang="en-US" dirty="0"/>
          </a:p>
        </p:txBody>
      </p:sp>
      <p:sp>
        <p:nvSpPr>
          <p:cNvPr id="3" name="Content Placeholder 2">
            <a:extLst>
              <a:ext uri="{FF2B5EF4-FFF2-40B4-BE49-F238E27FC236}">
                <a16:creationId xmlns:a16="http://schemas.microsoft.com/office/drawing/2014/main" id="{C6532724-3559-CE38-02A4-99464E515016}"/>
              </a:ext>
            </a:extLst>
          </p:cNvPr>
          <p:cNvSpPr>
            <a:spLocks noGrp="1"/>
          </p:cNvSpPr>
          <p:nvPr>
            <p:ph idx="1"/>
          </p:nvPr>
        </p:nvSpPr>
        <p:spPr/>
        <p:txBody>
          <a:bodyPr>
            <a:normAutofit fontScale="92500"/>
          </a:bodyPr>
          <a:lstStyle/>
          <a:p>
            <a:r>
              <a:rPr lang="en-US" b="0" i="0" dirty="0">
                <a:solidFill>
                  <a:srgbClr val="000000"/>
                </a:solidFill>
                <a:effectLst/>
                <a:latin typeface="Gilroy"/>
              </a:rPr>
              <a:t>Scrum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де </a:t>
            </a:r>
            <a:r>
              <a:rPr lang="ru-RU" b="0" i="0" dirty="0" err="1">
                <a:solidFill>
                  <a:srgbClr val="000000"/>
                </a:solidFill>
                <a:effectLst/>
                <a:latin typeface="Gilroy"/>
              </a:rPr>
              <a:t>потрібні</a:t>
            </a:r>
            <a:r>
              <a:rPr lang="ru-RU" b="0" i="0" dirty="0">
                <a:solidFill>
                  <a:srgbClr val="000000"/>
                </a:solidFill>
                <a:effectLst/>
                <a:latin typeface="Gilroy"/>
              </a:rPr>
              <a:t> </a:t>
            </a:r>
            <a:r>
              <a:rPr lang="ru-RU" b="0" i="0" dirty="0" err="1">
                <a:solidFill>
                  <a:srgbClr val="000000"/>
                </a:solidFill>
                <a:effectLst/>
                <a:latin typeface="Gilroy"/>
              </a:rPr>
              <a:t>гнучкість</a:t>
            </a:r>
            <a:r>
              <a:rPr lang="ru-RU" b="0" i="0" dirty="0">
                <a:solidFill>
                  <a:srgbClr val="000000"/>
                </a:solidFill>
                <a:effectLst/>
                <a:latin typeface="Gilroy"/>
              </a:rPr>
              <a:t> та </a:t>
            </a:r>
            <a:r>
              <a:rPr lang="ru-RU" b="0" i="0" dirty="0" err="1">
                <a:solidFill>
                  <a:srgbClr val="000000"/>
                </a:solidFill>
                <a:effectLst/>
                <a:latin typeface="Gilroy"/>
              </a:rPr>
              <a:t>спільна</a:t>
            </a:r>
            <a:r>
              <a:rPr lang="ru-RU" b="0" i="0" dirty="0">
                <a:solidFill>
                  <a:srgbClr val="000000"/>
                </a:solidFill>
                <a:effectLst/>
                <a:latin typeface="Gilroy"/>
              </a:rPr>
              <a:t> робота. </a:t>
            </a:r>
            <a:r>
              <a:rPr lang="ru-RU" b="0" i="0" dirty="0" err="1">
                <a:solidFill>
                  <a:srgbClr val="000000"/>
                </a:solidFill>
                <a:effectLst/>
                <a:latin typeface="Gilroy"/>
              </a:rPr>
              <a:t>Методологія</a:t>
            </a:r>
            <a:r>
              <a:rPr lang="ru-RU" b="0" i="0" dirty="0">
                <a:solidFill>
                  <a:srgbClr val="000000"/>
                </a:solidFill>
                <a:effectLst/>
                <a:latin typeface="Gilroy"/>
              </a:rPr>
              <a:t> добре </a:t>
            </a:r>
            <a:r>
              <a:rPr lang="ru-RU" b="0" i="0" dirty="0" err="1">
                <a:solidFill>
                  <a:srgbClr val="000000"/>
                </a:solidFill>
                <a:effectLst/>
                <a:latin typeface="Gilroy"/>
              </a:rPr>
              <a:t>показує</a:t>
            </a:r>
            <a:r>
              <a:rPr lang="ru-RU" b="0" i="0" dirty="0">
                <a:solidFill>
                  <a:srgbClr val="000000"/>
                </a:solidFill>
                <a:effectLst/>
                <a:latin typeface="Gilroy"/>
              </a:rPr>
              <a:t> себе, </a:t>
            </a:r>
            <a:r>
              <a:rPr lang="ru-RU" b="0" i="0" dirty="0" err="1">
                <a:solidFill>
                  <a:srgbClr val="000000"/>
                </a:solidFill>
                <a:effectLst/>
                <a:latin typeface="Gilroy"/>
              </a:rPr>
              <a:t>якщо</a:t>
            </a:r>
            <a:r>
              <a:rPr lang="ru-RU" b="0" i="0" dirty="0">
                <a:solidFill>
                  <a:srgbClr val="000000"/>
                </a:solidFill>
                <a:effectLst/>
                <a:latin typeface="Gilroy"/>
              </a:rPr>
              <a:t> </a:t>
            </a:r>
            <a:r>
              <a:rPr lang="ru-RU" b="0" i="0" dirty="0" err="1">
                <a:solidFill>
                  <a:srgbClr val="000000"/>
                </a:solidFill>
                <a:effectLst/>
                <a:latin typeface="Gilroy"/>
              </a:rPr>
              <a:t>вимоги</a:t>
            </a:r>
            <a:r>
              <a:rPr lang="ru-RU" b="0" i="0" dirty="0">
                <a:solidFill>
                  <a:srgbClr val="000000"/>
                </a:solidFill>
                <a:effectLst/>
                <a:latin typeface="Gilroy"/>
              </a:rPr>
              <a:t> та </a:t>
            </a:r>
            <a:r>
              <a:rPr lang="ru-RU" b="0" i="0" dirty="0" err="1">
                <a:solidFill>
                  <a:srgbClr val="000000"/>
                </a:solidFill>
                <a:effectLst/>
                <a:latin typeface="Gilroy"/>
              </a:rPr>
              <a:t>терміни</a:t>
            </a:r>
            <a:r>
              <a:rPr lang="ru-RU" b="0" i="0" dirty="0">
                <a:solidFill>
                  <a:srgbClr val="000000"/>
                </a:solidFill>
                <a:effectLst/>
                <a:latin typeface="Gilroy"/>
              </a:rPr>
              <a:t> </a:t>
            </a:r>
            <a:r>
              <a:rPr lang="ru-RU" b="0" i="0" dirty="0" err="1">
                <a:solidFill>
                  <a:srgbClr val="000000"/>
                </a:solidFill>
                <a:effectLst/>
                <a:latin typeface="Gilroy"/>
              </a:rPr>
              <a:t>змінюються</a:t>
            </a:r>
            <a:r>
              <a:rPr lang="ru-RU" b="0" i="0" dirty="0">
                <a:solidFill>
                  <a:srgbClr val="000000"/>
                </a:solidFill>
                <a:effectLst/>
                <a:latin typeface="Gilroy"/>
              </a:rPr>
              <a:t> </a:t>
            </a:r>
            <a:r>
              <a:rPr lang="ru-RU" b="0" i="0" dirty="0" err="1">
                <a:solidFill>
                  <a:srgbClr val="000000"/>
                </a:solidFill>
                <a:effectLst/>
                <a:latin typeface="Gilroy"/>
              </a:rPr>
              <a:t>або</a:t>
            </a:r>
            <a:r>
              <a:rPr lang="ru-RU" b="0" i="0" dirty="0">
                <a:solidFill>
                  <a:srgbClr val="000000"/>
                </a:solidFill>
                <a:effectLst/>
                <a:latin typeface="Gilroy"/>
              </a:rPr>
              <a:t> </a:t>
            </a:r>
            <a:r>
              <a:rPr lang="ru-RU" b="0" i="0" dirty="0" err="1">
                <a:solidFill>
                  <a:srgbClr val="000000"/>
                </a:solidFill>
                <a:effectLst/>
                <a:latin typeface="Gilroy"/>
              </a:rPr>
              <a:t>якщо</a:t>
            </a:r>
            <a:r>
              <a:rPr lang="ru-RU" b="0" i="0" dirty="0">
                <a:solidFill>
                  <a:srgbClr val="000000"/>
                </a:solidFill>
                <a:effectLst/>
                <a:latin typeface="Gilroy"/>
              </a:rPr>
              <a:t> на ринку </a:t>
            </a:r>
            <a:r>
              <a:rPr lang="ru-RU" b="0" i="0" dirty="0" err="1">
                <a:solidFill>
                  <a:srgbClr val="000000"/>
                </a:solidFill>
                <a:effectLst/>
                <a:latin typeface="Gilroy"/>
              </a:rPr>
              <a:t>жорстка</a:t>
            </a:r>
            <a:r>
              <a:rPr lang="ru-RU" b="0" i="0" dirty="0">
                <a:solidFill>
                  <a:srgbClr val="000000"/>
                </a:solidFill>
                <a:effectLst/>
                <a:latin typeface="Gilroy"/>
              </a:rPr>
              <a:t> </a:t>
            </a:r>
            <a:r>
              <a:rPr lang="ru-RU" b="0" i="0" dirty="0" err="1">
                <a:solidFill>
                  <a:srgbClr val="000000"/>
                </a:solidFill>
                <a:effectLst/>
                <a:latin typeface="Gilroy"/>
              </a:rPr>
              <a:t>конкуренція</a:t>
            </a:r>
            <a:r>
              <a:rPr lang="ru-RU" b="0" i="0" dirty="0">
                <a:solidFill>
                  <a:srgbClr val="000000"/>
                </a:solidFill>
                <a:effectLst/>
                <a:latin typeface="Gilroy"/>
              </a:rPr>
              <a:t>. </a:t>
            </a:r>
            <a:r>
              <a:rPr lang="ru-RU" b="0" i="0" dirty="0" err="1">
                <a:solidFill>
                  <a:srgbClr val="000000"/>
                </a:solidFill>
                <a:effectLst/>
                <a:latin typeface="Gilroy"/>
              </a:rPr>
              <a:t>Якщо</a:t>
            </a:r>
            <a:r>
              <a:rPr lang="ru-RU" b="0" i="0" dirty="0">
                <a:solidFill>
                  <a:srgbClr val="000000"/>
                </a:solidFill>
                <a:effectLst/>
                <a:latin typeface="Gilroy"/>
              </a:rPr>
              <a:t> </a:t>
            </a:r>
            <a:r>
              <a:rPr lang="ru-RU" b="0" i="0" dirty="0" err="1">
                <a:solidFill>
                  <a:srgbClr val="000000"/>
                </a:solidFill>
                <a:effectLst/>
                <a:latin typeface="Gilroy"/>
              </a:rPr>
              <a:t>власника</a:t>
            </a:r>
            <a:r>
              <a:rPr lang="ru-RU" b="0" i="0" dirty="0">
                <a:solidFill>
                  <a:srgbClr val="000000"/>
                </a:solidFill>
                <a:effectLst/>
                <a:latin typeface="Gilroy"/>
              </a:rPr>
              <a:t> продукту </a:t>
            </a:r>
            <a:r>
              <a:rPr lang="ru-RU" b="0" i="0" dirty="0" err="1">
                <a:solidFill>
                  <a:srgbClr val="000000"/>
                </a:solidFill>
                <a:effectLst/>
                <a:latin typeface="Gilroy"/>
              </a:rPr>
              <a:t>зацікавлений</a:t>
            </a:r>
            <a:r>
              <a:rPr lang="ru-RU" b="0" i="0" dirty="0">
                <a:solidFill>
                  <a:srgbClr val="000000"/>
                </a:solidFill>
                <a:effectLst/>
                <a:latin typeface="Gilroy"/>
              </a:rPr>
              <a:t> у </a:t>
            </a:r>
            <a:r>
              <a:rPr lang="ru-RU" b="0" i="0" dirty="0" err="1">
                <a:solidFill>
                  <a:srgbClr val="000000"/>
                </a:solidFill>
                <a:effectLst/>
                <a:latin typeface="Gilroy"/>
              </a:rPr>
              <a:t>процесі</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і </a:t>
            </a:r>
            <a:r>
              <a:rPr lang="ru-RU" b="0" i="0" dirty="0" err="1">
                <a:solidFill>
                  <a:srgbClr val="000000"/>
                </a:solidFill>
                <a:effectLst/>
                <a:latin typeface="Gilroy"/>
              </a:rPr>
              <a:t>бере</a:t>
            </a:r>
            <a:r>
              <a:rPr lang="ru-RU" b="0" i="0" dirty="0">
                <a:solidFill>
                  <a:srgbClr val="000000"/>
                </a:solidFill>
                <a:effectLst/>
                <a:latin typeface="Gilroy"/>
              </a:rPr>
              <a:t> </a:t>
            </a:r>
            <a:r>
              <a:rPr lang="ru-RU" b="0" i="0" dirty="0" err="1">
                <a:solidFill>
                  <a:srgbClr val="000000"/>
                </a:solidFill>
                <a:effectLst/>
                <a:latin typeface="Gilroy"/>
              </a:rPr>
              <a:t>активну</a:t>
            </a:r>
            <a:r>
              <a:rPr lang="ru-RU" b="0" i="0" dirty="0">
                <a:solidFill>
                  <a:srgbClr val="000000"/>
                </a:solidFill>
                <a:effectLst/>
                <a:latin typeface="Gilroy"/>
              </a:rPr>
              <a:t> участь у </a:t>
            </a:r>
            <a:r>
              <a:rPr lang="ru-RU" b="0" i="0" dirty="0" err="1">
                <a:solidFill>
                  <a:srgbClr val="000000"/>
                </a:solidFill>
                <a:effectLst/>
                <a:latin typeface="Gilroy"/>
              </a:rPr>
              <a:t>ньому</a:t>
            </a:r>
            <a:r>
              <a:rPr lang="ru-RU" b="0" i="0" dirty="0">
                <a:solidFill>
                  <a:srgbClr val="000000"/>
                </a:solidFill>
                <a:effectLst/>
                <a:latin typeface="Gilroy"/>
              </a:rPr>
              <a:t> — </a:t>
            </a:r>
            <a:r>
              <a:rPr lang="ru-RU" b="0" i="0" dirty="0" err="1">
                <a:solidFill>
                  <a:srgbClr val="000000"/>
                </a:solidFill>
                <a:effectLst/>
                <a:latin typeface="Gilroy"/>
              </a:rPr>
              <a:t>наприклад</a:t>
            </a:r>
            <a:r>
              <a:rPr lang="ru-RU" b="0" i="0" dirty="0">
                <a:solidFill>
                  <a:srgbClr val="000000"/>
                </a:solidFill>
                <a:effectLst/>
                <a:latin typeface="Gilroy"/>
              </a:rPr>
              <a:t>, </a:t>
            </a:r>
            <a:r>
              <a:rPr lang="ru-RU" b="0" i="0" dirty="0" err="1">
                <a:solidFill>
                  <a:srgbClr val="000000"/>
                </a:solidFill>
                <a:effectLst/>
                <a:latin typeface="Gilroy"/>
              </a:rPr>
              <a:t>дає</a:t>
            </a:r>
            <a:r>
              <a:rPr lang="ru-RU" b="0" i="0" dirty="0">
                <a:solidFill>
                  <a:srgbClr val="000000"/>
                </a:solidFill>
                <a:effectLst/>
                <a:latin typeface="Gilroy"/>
              </a:rPr>
              <a:t> </a:t>
            </a:r>
            <a:r>
              <a:rPr lang="ru-RU" b="0" i="0" dirty="0" err="1">
                <a:solidFill>
                  <a:srgbClr val="000000"/>
                </a:solidFill>
                <a:effectLst/>
                <a:latin typeface="Gilroy"/>
              </a:rPr>
              <a:t>фідбек</a:t>
            </a:r>
            <a:r>
              <a:rPr lang="ru-RU" b="0" i="0" dirty="0">
                <a:solidFill>
                  <a:srgbClr val="000000"/>
                </a:solidFill>
                <a:effectLst/>
                <a:latin typeface="Gilroy"/>
              </a:rPr>
              <a:t> на кожному з </a:t>
            </a:r>
            <a:r>
              <a:rPr lang="ru-RU" b="0" i="0" dirty="0" err="1">
                <a:solidFill>
                  <a:srgbClr val="000000"/>
                </a:solidFill>
                <a:effectLst/>
                <a:latin typeface="Gilroy"/>
              </a:rPr>
              <a:t>етапів</a:t>
            </a:r>
            <a:r>
              <a:rPr lang="ru-RU" b="0" i="0" dirty="0">
                <a:solidFill>
                  <a:srgbClr val="000000"/>
                </a:solidFill>
                <a:effectLst/>
                <a:latin typeface="Gilroy"/>
              </a:rPr>
              <a:t> — </a:t>
            </a:r>
            <a:r>
              <a:rPr lang="ru-RU" b="0" i="0" dirty="0" err="1">
                <a:solidFill>
                  <a:srgbClr val="000000"/>
                </a:solidFill>
                <a:effectLst/>
                <a:latin typeface="Gilroy"/>
              </a:rPr>
              <a:t>такий</a:t>
            </a:r>
            <a:r>
              <a:rPr lang="ru-RU" b="0" i="0" dirty="0">
                <a:solidFill>
                  <a:srgbClr val="000000"/>
                </a:solidFill>
                <a:effectLst/>
                <a:latin typeface="Gilroy"/>
              </a:rPr>
              <a:t> проект </a:t>
            </a:r>
            <a:r>
              <a:rPr lang="ru-RU" b="0" i="0" dirty="0" err="1">
                <a:solidFill>
                  <a:srgbClr val="000000"/>
                </a:solidFill>
                <a:effectLst/>
                <a:latin typeface="Gilroy"/>
              </a:rPr>
              <a:t>отримає</a:t>
            </a:r>
            <a:r>
              <a:rPr lang="ru-RU" b="0" i="0" dirty="0">
                <a:solidFill>
                  <a:srgbClr val="000000"/>
                </a:solidFill>
                <a:effectLst/>
                <a:latin typeface="Gilroy"/>
              </a:rPr>
              <a:t> </a:t>
            </a:r>
            <a:r>
              <a:rPr lang="ru-RU" b="0" i="0" dirty="0" err="1">
                <a:solidFill>
                  <a:srgbClr val="000000"/>
                </a:solidFill>
                <a:effectLst/>
                <a:latin typeface="Gilroy"/>
              </a:rPr>
              <a:t>вигоду</a:t>
            </a:r>
            <a:r>
              <a:rPr lang="ru-RU" b="0" i="0" dirty="0">
                <a:solidFill>
                  <a:srgbClr val="000000"/>
                </a:solidFill>
                <a:effectLst/>
                <a:latin typeface="Gilroy"/>
              </a:rPr>
              <a:t> </a:t>
            </a:r>
            <a:r>
              <a:rPr lang="ru-RU" b="0" i="0" dirty="0" err="1">
                <a:solidFill>
                  <a:srgbClr val="000000"/>
                </a:solidFill>
                <a:effectLst/>
                <a:latin typeface="Gilroy"/>
              </a:rPr>
              <a:t>від</a:t>
            </a:r>
            <a:r>
              <a:rPr lang="ru-RU" b="0" i="0" dirty="0">
                <a:solidFill>
                  <a:srgbClr val="000000"/>
                </a:solidFill>
                <a:effectLst/>
                <a:latin typeface="Gilroy"/>
              </a:rPr>
              <a:t> </a:t>
            </a:r>
            <a:r>
              <a:rPr lang="ru-RU" b="0" i="0" dirty="0" err="1">
                <a:solidFill>
                  <a:srgbClr val="000000"/>
                </a:solidFill>
                <a:effectLst/>
                <a:latin typeface="Gilroy"/>
              </a:rPr>
              <a:t>клієнтоорієнтованості</a:t>
            </a:r>
            <a:r>
              <a:rPr lang="ru-RU" b="0" i="0" dirty="0">
                <a:solidFill>
                  <a:srgbClr val="000000"/>
                </a:solidFill>
                <a:effectLst/>
                <a:latin typeface="Gilroy"/>
              </a:rPr>
              <a:t> </a:t>
            </a:r>
            <a:r>
              <a:rPr lang="en-US" b="0" i="0" dirty="0">
                <a:solidFill>
                  <a:srgbClr val="000000"/>
                </a:solidFill>
                <a:effectLst/>
                <a:latin typeface="Gilroy"/>
              </a:rPr>
              <a:t>Scrum.</a:t>
            </a:r>
            <a:endParaRPr lang="ru-RU" b="0" i="0" dirty="0">
              <a:solidFill>
                <a:srgbClr val="000000"/>
              </a:solidFill>
              <a:effectLst/>
              <a:latin typeface="Gilroy"/>
            </a:endParaRPr>
          </a:p>
          <a:p>
            <a:r>
              <a:rPr lang="ru-RU" b="0" i="0" dirty="0" err="1">
                <a:solidFill>
                  <a:srgbClr val="000000"/>
                </a:solidFill>
                <a:effectLst/>
                <a:latin typeface="Gilroy"/>
              </a:rPr>
              <a:t>Однак</a:t>
            </a:r>
            <a:r>
              <a:rPr lang="ru-RU" b="0" i="0" dirty="0">
                <a:solidFill>
                  <a:srgbClr val="000000"/>
                </a:solidFill>
                <a:effectLst/>
                <a:latin typeface="Gilroy"/>
              </a:rPr>
              <a:t> </a:t>
            </a:r>
            <a:r>
              <a:rPr lang="en-US" b="0" i="0" dirty="0">
                <a:solidFill>
                  <a:srgbClr val="000000"/>
                </a:solidFill>
                <a:effectLst/>
                <a:latin typeface="Gilroy"/>
              </a:rPr>
              <a:t>Scrum </a:t>
            </a: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підійти</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потребують</a:t>
            </a:r>
            <a:r>
              <a:rPr lang="ru-RU" b="0" i="0" dirty="0">
                <a:solidFill>
                  <a:srgbClr val="000000"/>
                </a:solidFill>
                <a:effectLst/>
                <a:latin typeface="Gilroy"/>
              </a:rPr>
              <a:t> </a:t>
            </a:r>
            <a:r>
              <a:rPr lang="ru-RU" b="0" i="0" dirty="0" err="1">
                <a:solidFill>
                  <a:srgbClr val="000000"/>
                </a:solidFill>
                <a:effectLst/>
                <a:latin typeface="Gilroy"/>
              </a:rPr>
              <a:t>суворого</a:t>
            </a:r>
            <a:r>
              <a:rPr lang="ru-RU" b="0" i="0" dirty="0">
                <a:solidFill>
                  <a:srgbClr val="000000"/>
                </a:solidFill>
                <a:effectLst/>
                <a:latin typeface="Gilroy"/>
              </a:rPr>
              <a:t> </a:t>
            </a:r>
            <a:r>
              <a:rPr lang="ru-RU" b="0" i="0" dirty="0" err="1">
                <a:solidFill>
                  <a:srgbClr val="000000"/>
                </a:solidFill>
                <a:effectLst/>
                <a:latin typeface="Gilroy"/>
              </a:rPr>
              <a:t>дотримання</a:t>
            </a:r>
            <a:r>
              <a:rPr lang="ru-RU" b="0" i="0" dirty="0">
                <a:solidFill>
                  <a:srgbClr val="000000"/>
                </a:solidFill>
                <a:effectLst/>
                <a:latin typeface="Gilroy"/>
              </a:rPr>
              <a:t> </a:t>
            </a:r>
            <a:r>
              <a:rPr lang="ru-RU" b="0" i="0" dirty="0" err="1">
                <a:solidFill>
                  <a:srgbClr val="000000"/>
                </a:solidFill>
                <a:effectLst/>
                <a:latin typeface="Gilroy"/>
              </a:rPr>
              <a:t>нормативних</a:t>
            </a:r>
            <a:r>
              <a:rPr lang="ru-RU" b="0" i="0" dirty="0">
                <a:solidFill>
                  <a:srgbClr val="000000"/>
                </a:solidFill>
                <a:effectLst/>
                <a:latin typeface="Gilroy"/>
              </a:rPr>
              <a:t> </a:t>
            </a:r>
            <a:r>
              <a:rPr lang="ru-RU" b="0" i="0" dirty="0" err="1">
                <a:solidFill>
                  <a:srgbClr val="000000"/>
                </a:solidFill>
                <a:effectLst/>
                <a:latin typeface="Gilroy"/>
              </a:rPr>
              <a:t>вимог</a:t>
            </a:r>
            <a:r>
              <a:rPr lang="ru-RU" b="0" i="0" dirty="0">
                <a:solidFill>
                  <a:srgbClr val="000000"/>
                </a:solidFill>
                <a:effectLst/>
                <a:latin typeface="Gilroy"/>
              </a:rPr>
              <a:t>, та </a:t>
            </a:r>
            <a:r>
              <a:rPr lang="ru-RU" b="0" i="0" dirty="0" err="1">
                <a:solidFill>
                  <a:srgbClr val="000000"/>
                </a:solidFill>
                <a:effectLst/>
                <a:latin typeface="Gilroy"/>
              </a:rPr>
              <a:t>проектів</a:t>
            </a:r>
            <a:r>
              <a:rPr lang="ru-RU" b="0" i="0" dirty="0">
                <a:solidFill>
                  <a:srgbClr val="000000"/>
                </a:solidFill>
                <a:effectLst/>
                <a:latin typeface="Gilroy"/>
              </a:rPr>
              <a:t>, у </a:t>
            </a:r>
            <a:r>
              <a:rPr lang="ru-RU" b="0" i="0" dirty="0" err="1">
                <a:solidFill>
                  <a:srgbClr val="000000"/>
                </a:solidFill>
                <a:effectLst/>
                <a:latin typeface="Gilroy"/>
              </a:rPr>
              <a:t>яких</a:t>
            </a:r>
            <a:r>
              <a:rPr lang="ru-RU" b="0" i="0" dirty="0">
                <a:solidFill>
                  <a:srgbClr val="000000"/>
                </a:solidFill>
                <a:effectLst/>
                <a:latin typeface="Gilroy"/>
              </a:rPr>
              <a:t> </a:t>
            </a:r>
            <a:r>
              <a:rPr lang="ru-RU" b="0" i="0" dirty="0" err="1">
                <a:solidFill>
                  <a:srgbClr val="000000"/>
                </a:solidFill>
                <a:effectLst/>
                <a:latin typeface="Gilroy"/>
              </a:rPr>
              <a:t>неможливо</a:t>
            </a:r>
            <a:r>
              <a:rPr lang="ru-RU" b="0" i="0" dirty="0">
                <a:solidFill>
                  <a:srgbClr val="000000"/>
                </a:solidFill>
                <a:effectLst/>
                <a:latin typeface="Gilroy"/>
              </a:rPr>
              <a:t> </a:t>
            </a:r>
            <a:r>
              <a:rPr lang="ru-RU" b="0" i="0" dirty="0" err="1">
                <a:solidFill>
                  <a:srgbClr val="000000"/>
                </a:solidFill>
                <a:effectLst/>
                <a:latin typeface="Gilroy"/>
              </a:rPr>
              <a:t>поставити</a:t>
            </a:r>
            <a:r>
              <a:rPr lang="ru-RU" b="0" i="0" dirty="0">
                <a:solidFill>
                  <a:srgbClr val="000000"/>
                </a:solidFill>
                <a:effectLst/>
                <a:latin typeface="Gilroy"/>
              </a:rPr>
              <a:t> </a:t>
            </a:r>
            <a:r>
              <a:rPr lang="ru-RU" b="0" i="0" dirty="0" err="1">
                <a:solidFill>
                  <a:srgbClr val="000000"/>
                </a:solidFill>
                <a:effectLst/>
                <a:latin typeface="Gilroy"/>
              </a:rPr>
              <a:t>навіть</a:t>
            </a:r>
            <a:r>
              <a:rPr lang="ru-RU" b="0" i="0" dirty="0">
                <a:solidFill>
                  <a:srgbClr val="000000"/>
                </a:solidFill>
                <a:effectLst/>
                <a:latin typeface="Gilroy"/>
              </a:rPr>
              <a:t> </a:t>
            </a:r>
            <a:r>
              <a:rPr lang="ru-RU" b="0" i="0" dirty="0" err="1">
                <a:solidFill>
                  <a:srgbClr val="000000"/>
                </a:solidFill>
                <a:effectLst/>
                <a:latin typeface="Gilroy"/>
              </a:rPr>
              <a:t>короткі</a:t>
            </a:r>
            <a:r>
              <a:rPr lang="ru-RU" b="0" i="0" dirty="0">
                <a:solidFill>
                  <a:srgbClr val="000000"/>
                </a:solidFill>
                <a:effectLst/>
                <a:latin typeface="Gilroy"/>
              </a:rPr>
              <a:t> </a:t>
            </a:r>
            <a:r>
              <a:rPr lang="ru-RU" b="0" i="0" dirty="0" err="1">
                <a:solidFill>
                  <a:srgbClr val="000000"/>
                </a:solidFill>
                <a:effectLst/>
                <a:latin typeface="Gilroy"/>
              </a:rPr>
              <a:t>тижневі</a:t>
            </a:r>
            <a:r>
              <a:rPr lang="ru-RU" b="0" i="0" dirty="0">
                <a:solidFill>
                  <a:srgbClr val="000000"/>
                </a:solidFill>
                <a:effectLst/>
                <a:latin typeface="Gilroy"/>
              </a:rPr>
              <a:t> </a:t>
            </a:r>
            <a:r>
              <a:rPr lang="ru-RU" b="0" i="0" dirty="0" err="1">
                <a:solidFill>
                  <a:srgbClr val="000000"/>
                </a:solidFill>
                <a:effectLst/>
                <a:latin typeface="Gilroy"/>
              </a:rPr>
              <a:t>цілі</a:t>
            </a:r>
            <a:r>
              <a:rPr lang="ru-RU" b="0" i="0" dirty="0">
                <a:solidFill>
                  <a:srgbClr val="000000"/>
                </a:solidFill>
                <a:effectLst/>
                <a:latin typeface="Gilroy"/>
              </a:rPr>
              <a:t> на спринт. </a:t>
            </a:r>
            <a:r>
              <a:rPr lang="ru-RU" b="0" i="0" dirty="0" err="1">
                <a:solidFill>
                  <a:srgbClr val="000000"/>
                </a:solidFill>
                <a:effectLst/>
                <a:latin typeface="Gilroy"/>
              </a:rPr>
              <a:t>Він</a:t>
            </a:r>
            <a:r>
              <a:rPr lang="ru-RU" b="0" i="0" dirty="0">
                <a:solidFill>
                  <a:srgbClr val="000000"/>
                </a:solidFill>
                <a:effectLst/>
                <a:latin typeface="Gilroy"/>
              </a:rPr>
              <a:t> також не </a:t>
            </a:r>
            <a:r>
              <a:rPr lang="ru-RU" b="0" i="0" dirty="0" err="1">
                <a:solidFill>
                  <a:srgbClr val="000000"/>
                </a:solidFill>
                <a:effectLst/>
                <a:latin typeface="Gilroy"/>
              </a:rPr>
              <a:t>підійде</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без </a:t>
            </a:r>
            <a:r>
              <a:rPr lang="ru-RU" b="0" i="0" dirty="0" err="1">
                <a:solidFill>
                  <a:srgbClr val="000000"/>
                </a:solidFill>
                <a:effectLst/>
                <a:latin typeface="Gilroy"/>
              </a:rPr>
              <a:t>чіткої</a:t>
            </a:r>
            <a:r>
              <a:rPr lang="ru-RU" b="0" i="0" dirty="0">
                <a:solidFill>
                  <a:srgbClr val="000000"/>
                </a:solidFill>
                <a:effectLst/>
                <a:latin typeface="Gilroy"/>
              </a:rPr>
              <a:t> </a:t>
            </a:r>
            <a:r>
              <a:rPr lang="ru-RU" b="0" i="0" dirty="0" err="1">
                <a:solidFill>
                  <a:srgbClr val="000000"/>
                </a:solidFill>
                <a:effectLst/>
                <a:latin typeface="Gilroy"/>
              </a:rPr>
              <a:t>ідеї</a:t>
            </a:r>
            <a:r>
              <a:rPr lang="ru-RU" b="0" i="0" dirty="0">
                <a:solidFill>
                  <a:srgbClr val="000000"/>
                </a:solidFill>
                <a:effectLst/>
                <a:latin typeface="Gilroy"/>
              </a:rPr>
              <a:t> та </a:t>
            </a:r>
            <a:r>
              <a:rPr lang="ru-RU" b="0" i="0" dirty="0" err="1">
                <a:solidFill>
                  <a:srgbClr val="000000"/>
                </a:solidFill>
                <a:effectLst/>
                <a:latin typeface="Gilroy"/>
              </a:rPr>
              <a:t>налагодженого</a:t>
            </a:r>
            <a:r>
              <a:rPr lang="ru-RU" b="0" i="0" dirty="0">
                <a:solidFill>
                  <a:srgbClr val="000000"/>
                </a:solidFill>
                <a:effectLst/>
                <a:latin typeface="Gilroy"/>
              </a:rPr>
              <a:t> </a:t>
            </a:r>
            <a:r>
              <a:rPr lang="ru-RU" b="0" i="0" dirty="0" err="1">
                <a:solidFill>
                  <a:srgbClr val="000000"/>
                </a:solidFill>
                <a:effectLst/>
                <a:latin typeface="Gilroy"/>
              </a:rPr>
              <a:t>пайплайну</a:t>
            </a:r>
            <a:r>
              <a:rPr lang="ru-RU" b="0" i="0" dirty="0">
                <a:solidFill>
                  <a:srgbClr val="000000"/>
                </a:solidFill>
                <a:effectLst/>
                <a:latin typeface="Gilroy"/>
              </a:rPr>
              <a:t>, а </a:t>
            </a:r>
            <a:r>
              <a:rPr lang="ru-RU" b="0" i="0" dirty="0" err="1">
                <a:solidFill>
                  <a:srgbClr val="000000"/>
                </a:solidFill>
                <a:effectLst/>
                <a:latin typeface="Gilroy"/>
              </a:rPr>
              <a:t>ще</a:t>
            </a:r>
            <a:r>
              <a:rPr lang="ru-RU" b="0" i="0" dirty="0">
                <a:solidFill>
                  <a:srgbClr val="000000"/>
                </a:solidFill>
                <a:effectLst/>
                <a:latin typeface="Gilroy"/>
              </a:rPr>
              <a:t> </a:t>
            </a:r>
            <a:r>
              <a:rPr lang="ru-RU" b="0" i="0" dirty="0" err="1">
                <a:solidFill>
                  <a:srgbClr val="000000"/>
                </a:solidFill>
                <a:effectLst/>
                <a:latin typeface="Gilroy"/>
              </a:rPr>
              <a:t>якщо</a:t>
            </a:r>
            <a:r>
              <a:rPr lang="ru-RU" b="0" i="0" dirty="0">
                <a:solidFill>
                  <a:srgbClr val="000000"/>
                </a:solidFill>
                <a:effectLst/>
                <a:latin typeface="Gilroy"/>
              </a:rPr>
              <a:t> у </a:t>
            </a:r>
            <a:r>
              <a:rPr lang="ru-RU" b="0" i="0" dirty="0" err="1">
                <a:solidFill>
                  <a:srgbClr val="000000"/>
                </a:solidFill>
                <a:effectLst/>
                <a:latin typeface="Gilroy"/>
              </a:rPr>
              <a:t>команді</a:t>
            </a:r>
            <a:r>
              <a:rPr lang="ru-RU" b="0" i="0" dirty="0">
                <a:solidFill>
                  <a:srgbClr val="000000"/>
                </a:solidFill>
                <a:effectLst/>
                <a:latin typeface="Gilroy"/>
              </a:rPr>
              <a:t> не </a:t>
            </a:r>
            <a:r>
              <a:rPr lang="ru-RU" b="0" i="0" dirty="0" err="1">
                <a:solidFill>
                  <a:srgbClr val="000000"/>
                </a:solidFill>
                <a:effectLst/>
                <a:latin typeface="Gilroy"/>
              </a:rPr>
              <a:t>вистачає</a:t>
            </a:r>
            <a:r>
              <a:rPr lang="ru-RU" b="0" i="0" dirty="0">
                <a:solidFill>
                  <a:srgbClr val="000000"/>
                </a:solidFill>
                <a:effectLst/>
                <a:latin typeface="Gilroy"/>
              </a:rPr>
              <a:t> </a:t>
            </a:r>
            <a:r>
              <a:rPr lang="ru-RU" b="0" i="0" dirty="0" err="1">
                <a:solidFill>
                  <a:srgbClr val="000000"/>
                </a:solidFill>
                <a:effectLst/>
                <a:latin typeface="Gilroy"/>
              </a:rPr>
              <a:t>ключових</a:t>
            </a:r>
            <a:r>
              <a:rPr lang="ru-RU" b="0" i="0" dirty="0">
                <a:solidFill>
                  <a:srgbClr val="000000"/>
                </a:solidFill>
                <a:effectLst/>
                <a:latin typeface="Gilroy"/>
              </a:rPr>
              <a:t> </a:t>
            </a:r>
            <a:r>
              <a:rPr lang="ru-RU" b="0" i="0" dirty="0" err="1">
                <a:solidFill>
                  <a:srgbClr val="000000"/>
                </a:solidFill>
                <a:effectLst/>
                <a:latin typeface="Gilroy"/>
              </a:rPr>
              <a:t>скіллів</a:t>
            </a:r>
            <a:r>
              <a:rPr lang="ru-RU" b="0" i="0" dirty="0">
                <a:solidFill>
                  <a:srgbClr val="000000"/>
                </a:solidFill>
                <a:effectLst/>
                <a:latin typeface="Gilroy"/>
              </a:rPr>
              <a:t> </a:t>
            </a:r>
            <a:r>
              <a:rPr lang="ru-RU" b="0" i="0" dirty="0" err="1">
                <a:solidFill>
                  <a:srgbClr val="000000"/>
                </a:solidFill>
                <a:effectLst/>
                <a:latin typeface="Gilroy"/>
              </a:rPr>
              <a:t>чи</a:t>
            </a:r>
            <a:r>
              <a:rPr lang="ru-RU" b="0" i="0" dirty="0">
                <a:solidFill>
                  <a:srgbClr val="000000"/>
                </a:solidFill>
                <a:effectLst/>
                <a:latin typeface="Gilroy"/>
              </a:rPr>
              <a:t> є </a:t>
            </a:r>
            <a:r>
              <a:rPr lang="ru-RU" b="0" i="0" dirty="0" err="1">
                <a:solidFill>
                  <a:srgbClr val="000000"/>
                </a:solidFill>
                <a:effectLst/>
                <a:latin typeface="Gilroy"/>
              </a:rPr>
              <a:t>конфлікти</a:t>
            </a:r>
            <a:r>
              <a:rPr lang="ru-RU" b="0" i="0" dirty="0">
                <a:solidFill>
                  <a:srgbClr val="000000"/>
                </a:solidFill>
                <a:effectLst/>
                <a:latin typeface="Gilroy"/>
              </a:rPr>
              <a:t> та </a:t>
            </a:r>
            <a:r>
              <a:rPr lang="ru-RU" b="0" i="0" dirty="0" err="1">
                <a:solidFill>
                  <a:srgbClr val="000000"/>
                </a:solidFill>
                <a:effectLst/>
                <a:latin typeface="Gilroy"/>
              </a:rPr>
              <a:t>інші</a:t>
            </a:r>
            <a:r>
              <a:rPr lang="ru-RU" b="0" i="0" dirty="0">
                <a:solidFill>
                  <a:srgbClr val="000000"/>
                </a:solidFill>
                <a:effectLst/>
                <a:latin typeface="Gilroy"/>
              </a:rPr>
              <a:t> </a:t>
            </a:r>
            <a:r>
              <a:rPr lang="ru-RU" b="0" i="0" dirty="0" err="1">
                <a:solidFill>
                  <a:srgbClr val="000000"/>
                </a:solidFill>
                <a:effectLst/>
                <a:latin typeface="Gilroy"/>
              </a:rPr>
              <a:t>проблеми</a:t>
            </a:r>
            <a:r>
              <a:rPr lang="ru-RU" b="0" i="0" dirty="0">
                <a:solidFill>
                  <a:srgbClr val="000000"/>
                </a:solidFill>
                <a:effectLst/>
                <a:latin typeface="Gilroy"/>
              </a:rPr>
              <a:t>.</a:t>
            </a:r>
            <a:endParaRPr lang="en-US" dirty="0"/>
          </a:p>
        </p:txBody>
      </p:sp>
    </p:spTree>
    <p:extLst>
      <p:ext uri="{BB962C8B-B14F-4D97-AF65-F5344CB8AC3E}">
        <p14:creationId xmlns:p14="http://schemas.microsoft.com/office/powerpoint/2010/main" val="1528554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F6D0-2DD4-533F-6722-38ECF1160DC7}"/>
              </a:ext>
            </a:extLst>
          </p:cNvPr>
          <p:cNvSpPr>
            <a:spLocks noGrp="1"/>
          </p:cNvSpPr>
          <p:nvPr>
            <p:ph type="title"/>
          </p:nvPr>
        </p:nvSpPr>
        <p:spPr>
          <a:xfrm>
            <a:off x="876693" y="741391"/>
            <a:ext cx="3455821" cy="1616203"/>
          </a:xfrm>
        </p:spPr>
        <p:txBody>
          <a:bodyPr anchor="b">
            <a:normAutofit/>
          </a:bodyPr>
          <a:lstStyle/>
          <a:p>
            <a:r>
              <a:rPr lang="ru-RU" sz="3200" b="1" i="0">
                <a:effectLst/>
                <a:latin typeface="Gilroy"/>
              </a:rPr>
              <a:t>Методологія </a:t>
            </a:r>
            <a:r>
              <a:rPr lang="en-US" sz="3200" b="1" i="0">
                <a:effectLst/>
                <a:latin typeface="Gilroy"/>
              </a:rPr>
              <a:t>Lean (</a:t>
            </a:r>
            <a:r>
              <a:rPr lang="ru-RU" sz="3200" b="1" i="0">
                <a:effectLst/>
                <a:latin typeface="Gilroy"/>
              </a:rPr>
              <a:t>ощадна розробка)</a:t>
            </a:r>
            <a:endParaRPr lang="en-US" sz="3200"/>
          </a:p>
        </p:txBody>
      </p:sp>
      <p:sp>
        <p:nvSpPr>
          <p:cNvPr id="3" name="Content Placeholder 2">
            <a:extLst>
              <a:ext uri="{FF2B5EF4-FFF2-40B4-BE49-F238E27FC236}">
                <a16:creationId xmlns:a16="http://schemas.microsoft.com/office/drawing/2014/main" id="{CEDEF2DD-7AF9-1055-2F0A-6BE730B43BD6}"/>
              </a:ext>
            </a:extLst>
          </p:cNvPr>
          <p:cNvSpPr>
            <a:spLocks noGrp="1"/>
          </p:cNvSpPr>
          <p:nvPr>
            <p:ph idx="1"/>
          </p:nvPr>
        </p:nvSpPr>
        <p:spPr>
          <a:xfrm>
            <a:off x="876693" y="2533476"/>
            <a:ext cx="3455821" cy="3447832"/>
          </a:xfrm>
        </p:spPr>
        <p:txBody>
          <a:bodyPr anchor="t">
            <a:normAutofit/>
          </a:bodyPr>
          <a:lstStyle/>
          <a:p>
            <a:r>
              <a:rPr lang="ru-RU" sz="1300" b="0" i="0">
                <a:effectLst/>
                <a:latin typeface="Gilroy"/>
              </a:rPr>
              <a:t>Бережлива технологія - ще одна методологія розробки на базі </a:t>
            </a:r>
            <a:r>
              <a:rPr lang="en-US" sz="1300" b="0" i="0">
                <a:effectLst/>
                <a:latin typeface="Gilroy"/>
              </a:rPr>
              <a:t>Agile. </a:t>
            </a:r>
            <a:r>
              <a:rPr lang="ru-RU" sz="1300" b="0" i="0">
                <a:effectLst/>
                <a:latin typeface="Gilroy"/>
              </a:rPr>
              <a:t>Вона спрямована на підвищення ефективності за рахунок того, що все зайве забирається з процесу. Розробники наголошують тільки на тому, що необхідно, уникають непотрібної роботи і тим самим підвищують якість продукту.</a:t>
            </a:r>
          </a:p>
          <a:p>
            <a:r>
              <a:rPr lang="ru-RU" sz="1300" b="0" i="0">
                <a:effectLst/>
                <a:latin typeface="Gilroy"/>
              </a:rPr>
              <a:t>Якщо прибрати завдання та дії, які не приносять реальної користі, члени команди досягають оптимальної ефективності. В даному випадку до «непотрібного» можна віднести додаткові функції, надлишковий код, неефективні процеси та надмірну бюрократію. Проект поділяється на невеликі завдання, які можна закінчити швидко. Це скорочує час роботи та спрощує зворотний зв'язок.</a:t>
            </a:r>
          </a:p>
          <a:p>
            <a:endParaRPr lang="en-US" sz="1300"/>
          </a:p>
        </p:txBody>
      </p:sp>
      <p:pic>
        <p:nvPicPr>
          <p:cNvPr id="5" name="Picture 4" descr="A diagram of a diagram">
            <a:extLst>
              <a:ext uri="{FF2B5EF4-FFF2-40B4-BE49-F238E27FC236}">
                <a16:creationId xmlns:a16="http://schemas.microsoft.com/office/drawing/2014/main" id="{D6032502-E934-D5A9-AC47-24F2D0E33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72" y="1497490"/>
            <a:ext cx="6389346" cy="3872330"/>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3093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0854A-D1FD-5E7C-388B-5CE8557E8161}"/>
              </a:ext>
            </a:extLst>
          </p:cNvPr>
          <p:cNvSpPr>
            <a:spLocks noGrp="1"/>
          </p:cNvSpPr>
          <p:nvPr>
            <p:ph idx="1"/>
          </p:nvPr>
        </p:nvSpPr>
        <p:spPr>
          <a:xfrm>
            <a:off x="100584" y="118872"/>
            <a:ext cx="11978640" cy="6638544"/>
          </a:xfrm>
        </p:spPr>
        <p:txBody>
          <a:bodyPr>
            <a:normAutofit fontScale="85000" lnSpcReduction="20000"/>
          </a:bodyPr>
          <a:lstStyle/>
          <a:p>
            <a:pPr marL="0" indent="0" algn="l">
              <a:buNone/>
            </a:pPr>
            <a:r>
              <a:rPr lang="ru-RU" b="1" i="0" dirty="0" err="1">
                <a:solidFill>
                  <a:srgbClr val="000000"/>
                </a:solidFill>
                <a:effectLst/>
                <a:latin typeface="Gilroy"/>
              </a:rPr>
              <a:t>Плюси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Ощадлива</a:t>
            </a:r>
            <a:r>
              <a:rPr lang="ru-RU" b="0" i="0" dirty="0">
                <a:solidFill>
                  <a:srgbClr val="000000"/>
                </a:solidFill>
                <a:effectLst/>
                <a:latin typeface="Gilroy"/>
              </a:rPr>
              <a:t> </a:t>
            </a:r>
            <a:r>
              <a:rPr lang="ru-RU" b="0" i="0" dirty="0" err="1">
                <a:solidFill>
                  <a:srgbClr val="000000"/>
                </a:solidFill>
                <a:effectLst/>
                <a:latin typeface="Gilroy"/>
              </a:rPr>
              <a:t>розробка</a:t>
            </a:r>
            <a:r>
              <a:rPr lang="ru-RU" b="0" i="0" dirty="0">
                <a:solidFill>
                  <a:srgbClr val="000000"/>
                </a:solidFill>
                <a:effectLst/>
                <a:latin typeface="Gilroy"/>
              </a:rPr>
              <a:t> </a:t>
            </a:r>
            <a:r>
              <a:rPr lang="ru-RU" b="0" i="0" dirty="0" err="1">
                <a:solidFill>
                  <a:srgbClr val="000000"/>
                </a:solidFill>
                <a:effectLst/>
                <a:latin typeface="Gilroy"/>
              </a:rPr>
              <a:t>спрямована</a:t>
            </a:r>
            <a:r>
              <a:rPr lang="ru-RU" b="0" i="0" dirty="0">
                <a:solidFill>
                  <a:srgbClr val="000000"/>
                </a:solidFill>
                <a:effectLst/>
                <a:latin typeface="Gilroy"/>
              </a:rPr>
              <a:t> на </a:t>
            </a:r>
            <a:r>
              <a:rPr lang="ru-RU" b="0" i="0" dirty="0" err="1">
                <a:solidFill>
                  <a:srgbClr val="000000"/>
                </a:solidFill>
                <a:effectLst/>
                <a:latin typeface="Gilroy"/>
              </a:rPr>
              <a:t>усунення</a:t>
            </a:r>
            <a:r>
              <a:rPr lang="ru-RU" b="0" i="0" dirty="0">
                <a:solidFill>
                  <a:srgbClr val="000000"/>
                </a:solidFill>
                <a:effectLst/>
                <a:latin typeface="Gilroy"/>
              </a:rPr>
              <a:t> </a:t>
            </a:r>
            <a:r>
              <a:rPr lang="ru-RU" b="0" i="0" dirty="0" err="1">
                <a:solidFill>
                  <a:srgbClr val="000000"/>
                </a:solidFill>
                <a:effectLst/>
                <a:latin typeface="Gilroy"/>
              </a:rPr>
              <a:t>зайвих</a:t>
            </a:r>
            <a:r>
              <a:rPr lang="ru-RU" b="0" i="0" dirty="0">
                <a:solidFill>
                  <a:srgbClr val="000000"/>
                </a:solidFill>
                <a:effectLst/>
                <a:latin typeface="Gilroy"/>
              </a:rPr>
              <a:t> деталей та </a:t>
            </a:r>
            <a:r>
              <a:rPr lang="ru-RU" b="0" i="0" dirty="0" err="1">
                <a:solidFill>
                  <a:srgbClr val="000000"/>
                </a:solidFill>
                <a:effectLst/>
                <a:latin typeface="Gilroy"/>
              </a:rPr>
              <a:t>оптимізацію</a:t>
            </a:r>
            <a:r>
              <a:rPr lang="ru-RU" b="0" i="0" dirty="0">
                <a:solidFill>
                  <a:srgbClr val="000000"/>
                </a:solidFill>
                <a:effectLst/>
                <a:latin typeface="Gilroy"/>
              </a:rPr>
              <a:t> </a:t>
            </a:r>
            <a:r>
              <a:rPr lang="ru-RU" b="0" i="0" dirty="0" err="1">
                <a:solidFill>
                  <a:srgbClr val="000000"/>
                </a:solidFill>
                <a:effectLst/>
                <a:latin typeface="Gilroy"/>
              </a:rPr>
              <a:t>процесів</a:t>
            </a:r>
            <a:r>
              <a:rPr lang="ru-RU" b="0" i="0" dirty="0">
                <a:solidFill>
                  <a:srgbClr val="000000"/>
                </a:solidFill>
                <a:effectLst/>
                <a:latin typeface="Gilroy"/>
              </a:rPr>
              <a:t>.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допомагає</a:t>
            </a:r>
            <a:r>
              <a:rPr lang="ru-RU" b="0" i="0" dirty="0">
                <a:solidFill>
                  <a:srgbClr val="000000"/>
                </a:solidFill>
                <a:effectLst/>
                <a:latin typeface="Gilroy"/>
              </a:rPr>
              <a:t> </a:t>
            </a:r>
            <a:r>
              <a:rPr lang="ru-RU" b="0" i="0" dirty="0" err="1">
                <a:solidFill>
                  <a:srgbClr val="000000"/>
                </a:solidFill>
                <a:effectLst/>
                <a:latin typeface="Gilroy"/>
              </a:rPr>
              <a:t>підвищити</a:t>
            </a:r>
            <a:r>
              <a:rPr lang="ru-RU" b="0" i="0" dirty="0">
                <a:solidFill>
                  <a:srgbClr val="000000"/>
                </a:solidFill>
                <a:effectLst/>
                <a:latin typeface="Gilroy"/>
              </a:rPr>
              <a:t> </a:t>
            </a:r>
            <a:r>
              <a:rPr lang="ru-RU" b="0" i="0" dirty="0" err="1">
                <a:solidFill>
                  <a:srgbClr val="000000"/>
                </a:solidFill>
                <a:effectLst/>
                <a:latin typeface="Gilroy"/>
              </a:rPr>
              <a:t>ефективність</a:t>
            </a:r>
            <a:r>
              <a:rPr lang="ru-RU" b="0" i="0" dirty="0">
                <a:solidFill>
                  <a:srgbClr val="000000"/>
                </a:solidFill>
                <a:effectLst/>
                <a:latin typeface="Gilroy"/>
              </a:rPr>
              <a:t> та </a:t>
            </a:r>
            <a:r>
              <a:rPr lang="ru-RU" b="0" i="0" dirty="0" err="1">
                <a:solidFill>
                  <a:srgbClr val="000000"/>
                </a:solidFill>
                <a:effectLst/>
                <a:latin typeface="Gilroy"/>
              </a:rPr>
              <a:t>знизити</a:t>
            </a:r>
            <a:r>
              <a:rPr lang="ru-RU" b="0" i="0" dirty="0">
                <a:solidFill>
                  <a:srgbClr val="000000"/>
                </a:solidFill>
                <a:effectLst/>
                <a:latin typeface="Gilroy"/>
              </a:rPr>
              <a:t> </a:t>
            </a:r>
            <a:r>
              <a:rPr lang="ru-RU" b="0" i="0" dirty="0" err="1">
                <a:solidFill>
                  <a:srgbClr val="000000"/>
                </a:solidFill>
                <a:effectLst/>
                <a:latin typeface="Gilroy"/>
              </a:rPr>
              <a:t>витрати</a:t>
            </a:r>
            <a:r>
              <a:rPr lang="ru-RU" b="0" i="0" dirty="0">
                <a:solidFill>
                  <a:srgbClr val="000000"/>
                </a:solidFill>
                <a:effectLst/>
                <a:latin typeface="Gilroy"/>
              </a:rPr>
              <a:t> </a:t>
            </a:r>
            <a:r>
              <a:rPr lang="ru-RU" b="0" i="0" dirty="0" err="1">
                <a:solidFill>
                  <a:srgbClr val="000000"/>
                </a:solidFill>
                <a:effectLst/>
                <a:latin typeface="Gilroy"/>
              </a:rPr>
              <a:t>ресурсів</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Гарантує</a:t>
            </a:r>
            <a:r>
              <a:rPr lang="ru-RU" b="0" i="0" dirty="0">
                <a:solidFill>
                  <a:srgbClr val="000000"/>
                </a:solidFill>
                <a:effectLst/>
                <a:latin typeface="Gilroy"/>
              </a:rPr>
              <a:t>, </a:t>
            </a:r>
            <a:r>
              <a:rPr lang="ru-RU" b="0" i="0" dirty="0" err="1">
                <a:solidFill>
                  <a:srgbClr val="000000"/>
                </a:solidFill>
                <a:effectLst/>
                <a:latin typeface="Gilroy"/>
              </a:rPr>
              <a:t>що</a:t>
            </a:r>
            <a:r>
              <a:rPr lang="ru-RU" b="0" i="0" dirty="0">
                <a:solidFill>
                  <a:srgbClr val="000000"/>
                </a:solidFill>
                <a:effectLst/>
                <a:latin typeface="Gilroy"/>
              </a:rPr>
              <a:t> результат </a:t>
            </a:r>
            <a:r>
              <a:rPr lang="ru-RU" b="0" i="0" dirty="0" err="1">
                <a:solidFill>
                  <a:srgbClr val="000000"/>
                </a:solidFill>
                <a:effectLst/>
                <a:latin typeface="Gilroy"/>
              </a:rPr>
              <a:t>роботи</a:t>
            </a:r>
            <a:r>
              <a:rPr lang="ru-RU" b="0" i="0" dirty="0">
                <a:solidFill>
                  <a:srgbClr val="000000"/>
                </a:solidFill>
                <a:effectLst/>
                <a:latin typeface="Gilroy"/>
              </a:rPr>
              <a:t> </a:t>
            </a:r>
            <a:r>
              <a:rPr lang="ru-RU" b="0" i="0" dirty="0" err="1">
                <a:solidFill>
                  <a:srgbClr val="000000"/>
                </a:solidFill>
                <a:effectLst/>
                <a:latin typeface="Gilroy"/>
              </a:rPr>
              <a:t>відповідає</a:t>
            </a:r>
            <a:r>
              <a:rPr lang="ru-RU" b="0" i="0" dirty="0">
                <a:solidFill>
                  <a:srgbClr val="000000"/>
                </a:solidFill>
                <a:effectLst/>
                <a:latin typeface="Gilroy"/>
              </a:rPr>
              <a:t> потребам та </a:t>
            </a:r>
            <a:r>
              <a:rPr lang="ru-RU" b="0" i="0" dirty="0" err="1">
                <a:solidFill>
                  <a:srgbClr val="000000"/>
                </a:solidFill>
                <a:effectLst/>
                <a:latin typeface="Gilroy"/>
              </a:rPr>
              <a:t>перевагам</a:t>
            </a:r>
            <a:r>
              <a:rPr lang="ru-RU" b="0" i="0" dirty="0">
                <a:solidFill>
                  <a:srgbClr val="000000"/>
                </a:solidFill>
                <a:effectLst/>
                <a:latin typeface="Gilroy"/>
              </a:rPr>
              <a:t> </a:t>
            </a:r>
            <a:r>
              <a:rPr lang="ru-RU" b="0" i="0" dirty="0" err="1">
                <a:solidFill>
                  <a:srgbClr val="000000"/>
                </a:solidFill>
                <a:effectLst/>
                <a:latin typeface="Gilroy"/>
              </a:rPr>
              <a:t>власника</a:t>
            </a:r>
            <a:r>
              <a:rPr lang="ru-RU" b="0" i="0" dirty="0">
                <a:solidFill>
                  <a:srgbClr val="000000"/>
                </a:solidFill>
                <a:effectLst/>
                <a:latin typeface="Gilroy"/>
              </a:rPr>
              <a:t> продукту. </a:t>
            </a:r>
            <a:r>
              <a:rPr lang="ru-RU" b="0" i="0" dirty="0" err="1">
                <a:solidFill>
                  <a:srgbClr val="000000"/>
                </a:solidFill>
                <a:effectLst/>
                <a:latin typeface="Gilroy"/>
              </a:rPr>
              <a:t>Активний</a:t>
            </a:r>
            <a:r>
              <a:rPr lang="ru-RU" b="0" i="0" dirty="0">
                <a:solidFill>
                  <a:srgbClr val="000000"/>
                </a:solidFill>
                <a:effectLst/>
                <a:latin typeface="Gilroy"/>
              </a:rPr>
              <a:t> </a:t>
            </a:r>
            <a:r>
              <a:rPr lang="ru-RU" b="0" i="0" dirty="0" err="1">
                <a:solidFill>
                  <a:srgbClr val="000000"/>
                </a:solidFill>
                <a:effectLst/>
                <a:latin typeface="Gilroy"/>
              </a:rPr>
              <a:t>фідбек</a:t>
            </a:r>
            <a:r>
              <a:rPr lang="ru-RU" b="0" i="0" dirty="0">
                <a:solidFill>
                  <a:srgbClr val="000000"/>
                </a:solidFill>
                <a:effectLst/>
                <a:latin typeface="Gilroy"/>
              </a:rPr>
              <a:t> перших </a:t>
            </a:r>
            <a:r>
              <a:rPr lang="ru-RU" b="0" i="0" dirty="0" err="1">
                <a:solidFill>
                  <a:srgbClr val="000000"/>
                </a:solidFill>
                <a:effectLst/>
                <a:latin typeface="Gilroy"/>
              </a:rPr>
              <a:t>користувачів</a:t>
            </a:r>
            <a:r>
              <a:rPr lang="ru-RU" b="0" i="0" dirty="0">
                <a:solidFill>
                  <a:srgbClr val="000000"/>
                </a:solidFill>
                <a:effectLst/>
                <a:latin typeface="Gilroy"/>
              </a:rPr>
              <a:t> також </a:t>
            </a:r>
            <a:r>
              <a:rPr lang="ru-RU" b="0" i="0" dirty="0" err="1">
                <a:solidFill>
                  <a:srgbClr val="000000"/>
                </a:solidFill>
                <a:effectLst/>
                <a:latin typeface="Gilroy"/>
              </a:rPr>
              <a:t>підвищує</a:t>
            </a:r>
            <a:r>
              <a:rPr lang="ru-RU" b="0" i="0" dirty="0">
                <a:solidFill>
                  <a:srgbClr val="000000"/>
                </a:solidFill>
                <a:effectLst/>
                <a:latin typeface="Gilroy"/>
              </a:rPr>
              <a:t> </a:t>
            </a:r>
            <a:r>
              <a:rPr lang="ru-RU" b="0" i="0" dirty="0" err="1">
                <a:solidFill>
                  <a:srgbClr val="000000"/>
                </a:solidFill>
                <a:effectLst/>
                <a:latin typeface="Gilroy"/>
              </a:rPr>
              <a:t>якість</a:t>
            </a:r>
            <a:r>
              <a:rPr lang="ru-RU" b="0" i="0" dirty="0">
                <a:solidFill>
                  <a:srgbClr val="000000"/>
                </a:solidFill>
                <a:effectLst/>
                <a:latin typeface="Gilroy"/>
              </a:rPr>
              <a:t> </a:t>
            </a:r>
            <a:r>
              <a:rPr lang="ru-RU" b="0" i="0" dirty="0" err="1">
                <a:solidFill>
                  <a:srgbClr val="000000"/>
                </a:solidFill>
                <a:effectLst/>
                <a:latin typeface="Gilroy"/>
              </a:rPr>
              <a:t>програмного</a:t>
            </a:r>
            <a:r>
              <a:rPr lang="ru-RU" b="0" i="0" dirty="0">
                <a:solidFill>
                  <a:srgbClr val="000000"/>
                </a:solidFill>
                <a:effectLst/>
                <a:latin typeface="Gilroy"/>
              </a:rPr>
              <a:t> </a:t>
            </a:r>
            <a:r>
              <a:rPr lang="ru-RU" b="0" i="0" dirty="0" err="1">
                <a:solidFill>
                  <a:srgbClr val="000000"/>
                </a:solidFill>
                <a:effectLst/>
                <a:latin typeface="Gilroy"/>
              </a:rPr>
              <a:t>забезпечення</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Бережлива </a:t>
            </a:r>
            <a:r>
              <a:rPr lang="ru-RU" b="0" i="0" dirty="0" err="1">
                <a:solidFill>
                  <a:srgbClr val="000000"/>
                </a:solidFill>
                <a:effectLst/>
                <a:latin typeface="Gilroy"/>
              </a:rPr>
              <a:t>розробка</a:t>
            </a:r>
            <a:r>
              <a:rPr lang="ru-RU" b="0" i="0" dirty="0">
                <a:solidFill>
                  <a:srgbClr val="000000"/>
                </a:solidFill>
                <a:effectLst/>
                <a:latin typeface="Gilroy"/>
              </a:rPr>
              <a:t> </a:t>
            </a:r>
            <a:r>
              <a:rPr lang="ru-RU" b="0" i="0" dirty="0" err="1">
                <a:solidFill>
                  <a:srgbClr val="000000"/>
                </a:solidFill>
                <a:effectLst/>
                <a:latin typeface="Gilroy"/>
              </a:rPr>
              <a:t>адаптується</a:t>
            </a:r>
            <a:r>
              <a:rPr lang="ru-RU" b="0" i="0" dirty="0">
                <a:solidFill>
                  <a:srgbClr val="000000"/>
                </a:solidFill>
                <a:effectLst/>
                <a:latin typeface="Gilroy"/>
              </a:rPr>
              <a:t> до </a:t>
            </a:r>
            <a:r>
              <a:rPr lang="ru-RU" b="0" i="0" dirty="0" err="1">
                <a:solidFill>
                  <a:srgbClr val="000000"/>
                </a:solidFill>
                <a:effectLst/>
                <a:latin typeface="Gilroy"/>
              </a:rPr>
              <a:t>вимог</a:t>
            </a:r>
            <a:r>
              <a:rPr lang="ru-RU" b="0" i="0" dirty="0">
                <a:solidFill>
                  <a:srgbClr val="000000"/>
                </a:solidFill>
                <a:effectLst/>
                <a:latin typeface="Gilroy"/>
              </a:rPr>
              <a:t> </a:t>
            </a:r>
            <a:r>
              <a:rPr lang="ru-RU" b="0" i="0" dirty="0" err="1">
                <a:solidFill>
                  <a:srgbClr val="000000"/>
                </a:solidFill>
                <a:effectLst/>
                <a:latin typeface="Gilroy"/>
              </a:rPr>
              <a:t>користувачів</a:t>
            </a:r>
            <a:r>
              <a:rPr lang="ru-RU" b="0" i="0" dirty="0">
                <a:solidFill>
                  <a:srgbClr val="000000"/>
                </a:solidFill>
                <a:effectLst/>
                <a:latin typeface="Gilroy"/>
              </a:rPr>
              <a:t> і умов ринку, </a:t>
            </a:r>
            <a:r>
              <a:rPr lang="ru-RU" b="0" i="0" dirty="0" err="1">
                <a:solidFill>
                  <a:srgbClr val="000000"/>
                </a:solidFill>
                <a:effectLst/>
                <a:latin typeface="Gilroy"/>
              </a:rPr>
              <a:t>що</a:t>
            </a:r>
            <a:r>
              <a:rPr lang="ru-RU" b="0" i="0" dirty="0">
                <a:solidFill>
                  <a:srgbClr val="000000"/>
                </a:solidFill>
                <a:effectLst/>
                <a:latin typeface="Gilroy"/>
              </a:rPr>
              <a:t> </a:t>
            </a:r>
            <a:r>
              <a:rPr lang="ru-RU" b="0" i="0" dirty="0" err="1">
                <a:solidFill>
                  <a:srgbClr val="000000"/>
                </a:solidFill>
                <a:effectLst/>
                <a:latin typeface="Gilroy"/>
              </a:rPr>
              <a:t>змінюються</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Виконання</a:t>
            </a:r>
            <a:r>
              <a:rPr lang="ru-RU" b="0" i="0" dirty="0">
                <a:solidFill>
                  <a:srgbClr val="000000"/>
                </a:solidFill>
                <a:effectLst/>
                <a:latin typeface="Gilroy"/>
              </a:rPr>
              <a:t> невеликих </a:t>
            </a:r>
            <a:r>
              <a:rPr lang="ru-RU" b="0" i="0" dirty="0" err="1">
                <a:solidFill>
                  <a:srgbClr val="000000"/>
                </a:solidFill>
                <a:effectLst/>
                <a:latin typeface="Gilroy"/>
              </a:rPr>
              <a:t>завдань</a:t>
            </a:r>
            <a:r>
              <a:rPr lang="ru-RU" b="0" i="0" dirty="0">
                <a:solidFill>
                  <a:srgbClr val="000000"/>
                </a:solidFill>
                <a:effectLst/>
                <a:latin typeface="Gilroy"/>
              </a:rPr>
              <a:t> та </a:t>
            </a:r>
            <a:r>
              <a:rPr lang="ru-RU" b="0" i="0" dirty="0" err="1">
                <a:solidFill>
                  <a:srgbClr val="000000"/>
                </a:solidFill>
                <a:effectLst/>
                <a:latin typeface="Gilroy"/>
              </a:rPr>
              <a:t>здавання</a:t>
            </a:r>
            <a:r>
              <a:rPr lang="ru-RU" b="0" i="0" dirty="0">
                <a:solidFill>
                  <a:srgbClr val="000000"/>
                </a:solidFill>
                <a:effectLst/>
                <a:latin typeface="Gilroy"/>
              </a:rPr>
              <a:t> проекту точно </a:t>
            </a:r>
            <a:r>
              <a:rPr lang="ru-RU" b="0" i="0" dirty="0" err="1">
                <a:solidFill>
                  <a:srgbClr val="000000"/>
                </a:solidFill>
                <a:effectLst/>
                <a:latin typeface="Gilroy"/>
              </a:rPr>
              <a:t>вчасно</a:t>
            </a:r>
            <a:r>
              <a:rPr lang="ru-RU" b="0" i="0" dirty="0">
                <a:solidFill>
                  <a:srgbClr val="000000"/>
                </a:solidFill>
                <a:effectLst/>
                <a:latin typeface="Gilroy"/>
              </a:rPr>
              <a:t> </a:t>
            </a:r>
            <a:r>
              <a:rPr lang="ru-RU" b="0" i="0" dirty="0" err="1">
                <a:solidFill>
                  <a:srgbClr val="000000"/>
                </a:solidFill>
                <a:effectLst/>
                <a:latin typeface="Gilroy"/>
              </a:rPr>
              <a:t>дозволяють</a:t>
            </a:r>
            <a:r>
              <a:rPr lang="ru-RU" b="0" i="0" dirty="0">
                <a:solidFill>
                  <a:srgbClr val="000000"/>
                </a:solidFill>
                <a:effectLst/>
                <a:latin typeface="Gilroy"/>
              </a:rPr>
              <a:t> </a:t>
            </a:r>
            <a:r>
              <a:rPr lang="ru-RU" b="0" i="0" dirty="0" err="1">
                <a:solidFill>
                  <a:srgbClr val="000000"/>
                </a:solidFill>
                <a:effectLst/>
                <a:latin typeface="Gilroy"/>
              </a:rPr>
              <a:t>прискорити</a:t>
            </a:r>
            <a:r>
              <a:rPr lang="ru-RU" b="0" i="0" dirty="0">
                <a:solidFill>
                  <a:srgbClr val="000000"/>
                </a:solidFill>
                <a:effectLst/>
                <a:latin typeface="Gilroy"/>
              </a:rPr>
              <a:t> запуск та </a:t>
            </a:r>
            <a:r>
              <a:rPr lang="ru-RU" b="0" i="0" dirty="0" err="1">
                <a:solidFill>
                  <a:srgbClr val="000000"/>
                </a:solidFill>
                <a:effectLst/>
                <a:latin typeface="Gilroy"/>
              </a:rPr>
              <a:t>скоротити</a:t>
            </a:r>
            <a:r>
              <a:rPr lang="ru-RU" b="0" i="0" dirty="0">
                <a:solidFill>
                  <a:srgbClr val="000000"/>
                </a:solidFill>
                <a:effectLst/>
                <a:latin typeface="Gilroy"/>
              </a:rPr>
              <a:t> час </a:t>
            </a:r>
            <a:r>
              <a:rPr lang="ru-RU" b="0" i="0" dirty="0" err="1">
                <a:solidFill>
                  <a:srgbClr val="000000"/>
                </a:solidFill>
                <a:effectLst/>
                <a:latin typeface="Gilroy"/>
              </a:rPr>
              <a:t>виходу</a:t>
            </a:r>
            <a:r>
              <a:rPr lang="ru-RU" b="0" i="0" dirty="0">
                <a:solidFill>
                  <a:srgbClr val="000000"/>
                </a:solidFill>
                <a:effectLst/>
                <a:latin typeface="Gilroy"/>
              </a:rPr>
              <a:t> на </a:t>
            </a:r>
            <a:r>
              <a:rPr lang="ru-RU" b="0" i="0" dirty="0" err="1">
                <a:solidFill>
                  <a:srgbClr val="000000"/>
                </a:solidFill>
                <a:effectLst/>
                <a:latin typeface="Gilroy"/>
              </a:rPr>
              <a:t>ринок</a:t>
            </a:r>
            <a:r>
              <a:rPr lang="ru-RU" b="0" i="0" dirty="0">
                <a:solidFill>
                  <a:srgbClr val="000000"/>
                </a:solidFill>
                <a:effectLst/>
                <a:latin typeface="Gilroy"/>
              </a:rPr>
              <a:t>.</a:t>
            </a:r>
          </a:p>
          <a:p>
            <a:pPr algn="l">
              <a:buFont typeface="Arial" panose="020B0604020202020204" pitchFamily="34" charset="0"/>
              <a:buChar char="•"/>
            </a:pPr>
            <a:endParaRPr lang="ru-RU" b="0" i="0" dirty="0">
              <a:solidFill>
                <a:srgbClr val="000000"/>
              </a:solidFill>
              <a:effectLst/>
              <a:latin typeface="Gilroy"/>
            </a:endParaRPr>
          </a:p>
          <a:p>
            <a:pPr marL="0" indent="0" algn="l">
              <a:buNone/>
            </a:pPr>
            <a:r>
              <a:rPr lang="ru-RU" b="1" i="0" dirty="0" err="1">
                <a:solidFill>
                  <a:srgbClr val="000000"/>
                </a:solidFill>
                <a:effectLst/>
                <a:latin typeface="Gilroy"/>
              </a:rPr>
              <a:t>Мінуси</a:t>
            </a:r>
            <a:endParaRPr lang="ru-RU" b="1" i="0" dirty="0">
              <a:solidFill>
                <a:srgbClr val="000000"/>
              </a:solidFill>
              <a:effectLst/>
              <a:latin typeface="Gilroy"/>
            </a:endParaRPr>
          </a:p>
          <a:p>
            <a:pPr algn="l">
              <a:buFont typeface="Arial" panose="020B0604020202020204" pitchFamily="34" charset="0"/>
              <a:buChar char="•"/>
            </a:pPr>
            <a:r>
              <a:rPr lang="ru-RU" b="0" i="0" dirty="0">
                <a:solidFill>
                  <a:srgbClr val="000000"/>
                </a:solidFill>
                <a:effectLst/>
                <a:latin typeface="Gilroy"/>
              </a:rPr>
              <a:t>Як і з </a:t>
            </a:r>
            <a:r>
              <a:rPr lang="ru-RU" b="0" i="0" dirty="0" err="1">
                <a:solidFill>
                  <a:srgbClr val="000000"/>
                </a:solidFill>
                <a:effectLst/>
                <a:latin typeface="Gilroy"/>
              </a:rPr>
              <a:t>іншими</a:t>
            </a:r>
            <a:r>
              <a:rPr lang="ru-RU" b="0" i="0" dirty="0">
                <a:solidFill>
                  <a:srgbClr val="000000"/>
                </a:solidFill>
                <a:effectLst/>
                <a:latin typeface="Gilroy"/>
              </a:rPr>
              <a:t> </a:t>
            </a:r>
            <a:r>
              <a:rPr lang="en-US" b="0" i="0" dirty="0">
                <a:solidFill>
                  <a:srgbClr val="000000"/>
                </a:solidFill>
                <a:effectLst/>
                <a:latin typeface="Gilroy"/>
              </a:rPr>
              <a:t>Agile-</a:t>
            </a:r>
            <a:r>
              <a:rPr lang="ru-RU" b="0" i="0" dirty="0" err="1">
                <a:solidFill>
                  <a:srgbClr val="000000"/>
                </a:solidFill>
                <a:effectLst/>
                <a:latin typeface="Gilroy"/>
              </a:rPr>
              <a:t>методологіями</a:t>
            </a:r>
            <a:r>
              <a:rPr lang="ru-RU" b="0" i="0" dirty="0">
                <a:solidFill>
                  <a:srgbClr val="000000"/>
                </a:solidFill>
                <a:effectLst/>
                <a:latin typeface="Gilroy"/>
              </a:rPr>
              <a:t>, з </a:t>
            </a:r>
            <a:r>
              <a:rPr lang="en-US" b="0" i="0" dirty="0">
                <a:solidFill>
                  <a:srgbClr val="000000"/>
                </a:solidFill>
                <a:effectLst/>
                <a:latin typeface="Gilroy"/>
              </a:rPr>
              <a:t>Lean-</a:t>
            </a:r>
            <a:r>
              <a:rPr lang="ru-RU" b="0" i="0" dirty="0" err="1">
                <a:solidFill>
                  <a:srgbClr val="000000"/>
                </a:solidFill>
                <a:effectLst/>
                <a:latin typeface="Gilroy"/>
              </a:rPr>
              <a:t>розробкою</a:t>
            </a:r>
            <a:r>
              <a:rPr lang="ru-RU" b="0" i="0" dirty="0">
                <a:solidFill>
                  <a:srgbClr val="000000"/>
                </a:solidFill>
                <a:effectLst/>
                <a:latin typeface="Gilroy"/>
              </a:rPr>
              <a:t> </a:t>
            </a:r>
            <a:r>
              <a:rPr lang="ru-RU" b="0" i="0" dirty="0" err="1">
                <a:solidFill>
                  <a:srgbClr val="000000"/>
                </a:solidFill>
                <a:effectLst/>
                <a:latin typeface="Gilroy"/>
              </a:rPr>
              <a:t>можуть</a:t>
            </a:r>
            <a:r>
              <a:rPr lang="ru-RU" b="0" i="0" dirty="0">
                <a:solidFill>
                  <a:srgbClr val="000000"/>
                </a:solidFill>
                <a:effectLst/>
                <a:latin typeface="Gilroy"/>
              </a:rPr>
              <a:t> </a:t>
            </a:r>
            <a:r>
              <a:rPr lang="ru-RU" b="0" i="0" dirty="0" err="1">
                <a:solidFill>
                  <a:srgbClr val="000000"/>
                </a:solidFill>
                <a:effectLst/>
                <a:latin typeface="Gilroy"/>
              </a:rPr>
              <a:t>виникнути</a:t>
            </a:r>
            <a:r>
              <a:rPr lang="ru-RU" b="0" i="0" dirty="0">
                <a:solidFill>
                  <a:srgbClr val="000000"/>
                </a:solidFill>
                <a:effectLst/>
                <a:latin typeface="Gilroy"/>
              </a:rPr>
              <a:t> </a:t>
            </a:r>
            <a:r>
              <a:rPr lang="ru-RU" b="0" i="0" dirty="0" err="1">
                <a:solidFill>
                  <a:srgbClr val="000000"/>
                </a:solidFill>
                <a:effectLst/>
                <a:latin typeface="Gilroy"/>
              </a:rPr>
              <a:t>проблеми</a:t>
            </a:r>
            <a:r>
              <a:rPr lang="ru-RU" b="0" i="0" dirty="0">
                <a:solidFill>
                  <a:srgbClr val="000000"/>
                </a:solidFill>
                <a:effectLst/>
                <a:latin typeface="Gilroy"/>
              </a:rPr>
              <a:t> з </a:t>
            </a:r>
            <a:r>
              <a:rPr lang="ru-RU" b="0" i="0" dirty="0" err="1">
                <a:solidFill>
                  <a:srgbClr val="000000"/>
                </a:solidFill>
                <a:effectLst/>
                <a:latin typeface="Gilroy"/>
              </a:rPr>
              <a:t>керуванням</a:t>
            </a:r>
            <a:r>
              <a:rPr lang="ru-RU" b="0" i="0" dirty="0">
                <a:solidFill>
                  <a:srgbClr val="000000"/>
                </a:solidFill>
                <a:effectLst/>
                <a:latin typeface="Gilroy"/>
              </a:rPr>
              <a:t> </a:t>
            </a:r>
            <a:r>
              <a:rPr lang="ru-RU" b="0" i="0" dirty="0" err="1">
                <a:solidFill>
                  <a:srgbClr val="000000"/>
                </a:solidFill>
                <a:effectLst/>
                <a:latin typeface="Gilroy"/>
              </a:rPr>
              <a:t>навантаженням</a:t>
            </a:r>
            <a:r>
              <a:rPr lang="ru-RU" b="0" i="0" dirty="0">
                <a:solidFill>
                  <a:srgbClr val="000000"/>
                </a:solidFill>
                <a:effectLst/>
                <a:latin typeface="Gilroy"/>
              </a:rPr>
              <a:t>, </a:t>
            </a:r>
            <a:r>
              <a:rPr lang="ru-RU" b="0" i="0" dirty="0" err="1">
                <a:solidFill>
                  <a:srgbClr val="000000"/>
                </a:solidFill>
                <a:effectLst/>
                <a:latin typeface="Gilroy"/>
              </a:rPr>
              <a:t>якщо</a:t>
            </a:r>
            <a:r>
              <a:rPr lang="ru-RU" b="0" i="0" dirty="0">
                <a:solidFill>
                  <a:srgbClr val="000000"/>
                </a:solidFill>
                <a:effectLst/>
                <a:latin typeface="Gilroy"/>
              </a:rPr>
              <a:t> </a:t>
            </a:r>
            <a:r>
              <a:rPr lang="ru-RU" b="0" i="0" dirty="0" err="1">
                <a:solidFill>
                  <a:srgbClr val="000000"/>
                </a:solidFill>
                <a:effectLst/>
                <a:latin typeface="Gilroy"/>
              </a:rPr>
              <a:t>немає</a:t>
            </a:r>
            <a:r>
              <a:rPr lang="ru-RU" b="0" i="0" dirty="0">
                <a:solidFill>
                  <a:srgbClr val="000000"/>
                </a:solidFill>
                <a:effectLst/>
                <a:latin typeface="Gilroy"/>
              </a:rPr>
              <a:t> </a:t>
            </a:r>
            <a:r>
              <a:rPr lang="ru-RU" b="0" i="0" dirty="0" err="1">
                <a:solidFill>
                  <a:srgbClr val="000000"/>
                </a:solidFill>
                <a:effectLst/>
                <a:latin typeface="Gilroy"/>
              </a:rPr>
              <a:t>суворої</a:t>
            </a:r>
            <a:r>
              <a:rPr lang="ru-RU" b="0" i="0" dirty="0">
                <a:solidFill>
                  <a:srgbClr val="000000"/>
                </a:solidFill>
                <a:effectLst/>
                <a:latin typeface="Gilroy"/>
              </a:rPr>
              <a:t> </a:t>
            </a:r>
            <a:r>
              <a:rPr lang="ru-RU" b="0" i="0" dirty="0" err="1">
                <a:solidFill>
                  <a:srgbClr val="000000"/>
                </a:solidFill>
                <a:effectLst/>
                <a:latin typeface="Gilroy"/>
              </a:rPr>
              <a:t>вимоги</a:t>
            </a:r>
            <a:r>
              <a:rPr lang="ru-RU" b="0" i="0" dirty="0">
                <a:solidFill>
                  <a:srgbClr val="000000"/>
                </a:solidFill>
                <a:effectLst/>
                <a:latin typeface="Gilroy"/>
              </a:rPr>
              <a:t> </a:t>
            </a:r>
            <a:r>
              <a:rPr lang="ru-RU" b="0" i="0" dirty="0" err="1">
                <a:solidFill>
                  <a:srgbClr val="000000"/>
                </a:solidFill>
                <a:effectLst/>
                <a:latin typeface="Gilroy"/>
              </a:rPr>
              <a:t>щодо</a:t>
            </a:r>
            <a:r>
              <a:rPr lang="ru-RU" b="0" i="0" dirty="0">
                <a:solidFill>
                  <a:srgbClr val="000000"/>
                </a:solidFill>
                <a:effectLst/>
                <a:latin typeface="Gilroy"/>
              </a:rPr>
              <a:t> </a:t>
            </a:r>
            <a:r>
              <a:rPr lang="ru-RU" b="0" i="0" dirty="0" err="1">
                <a:solidFill>
                  <a:srgbClr val="000000"/>
                </a:solidFill>
                <a:effectLst/>
                <a:latin typeface="Gilroy"/>
              </a:rPr>
              <a:t>обсягу</a:t>
            </a:r>
            <a:r>
              <a:rPr lang="ru-RU" b="0" i="0" dirty="0">
                <a:solidFill>
                  <a:srgbClr val="000000"/>
                </a:solidFill>
                <a:effectLst/>
                <a:latin typeface="Gilroy"/>
              </a:rPr>
              <a:t> </a:t>
            </a:r>
            <a:r>
              <a:rPr lang="ru-RU" b="0" i="0" dirty="0" err="1">
                <a:solidFill>
                  <a:srgbClr val="000000"/>
                </a:solidFill>
                <a:effectLst/>
                <a:latin typeface="Gilroy"/>
              </a:rPr>
              <a:t>роботи</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Від</a:t>
            </a:r>
            <a:r>
              <a:rPr lang="ru-RU" b="0" i="0" dirty="0">
                <a:solidFill>
                  <a:srgbClr val="000000"/>
                </a:solidFill>
                <a:effectLst/>
                <a:latin typeface="Gilroy"/>
              </a:rPr>
              <a:t> </a:t>
            </a:r>
            <a:r>
              <a:rPr lang="ru-RU" b="0" i="0" dirty="0" err="1">
                <a:solidFill>
                  <a:srgbClr val="000000"/>
                </a:solidFill>
                <a:effectLst/>
                <a:latin typeface="Gilroy"/>
              </a:rPr>
              <a:t>власника</a:t>
            </a:r>
            <a:r>
              <a:rPr lang="ru-RU" b="0" i="0" dirty="0">
                <a:solidFill>
                  <a:srgbClr val="000000"/>
                </a:solidFill>
                <a:effectLst/>
                <a:latin typeface="Gilroy"/>
              </a:rPr>
              <a:t> продукту </a:t>
            </a:r>
            <a:r>
              <a:rPr lang="ru-RU" b="0" i="0" dirty="0" err="1">
                <a:solidFill>
                  <a:srgbClr val="000000"/>
                </a:solidFill>
                <a:effectLst/>
                <a:latin typeface="Gilroy"/>
              </a:rPr>
              <a:t>будуть</a:t>
            </a:r>
            <a:r>
              <a:rPr lang="ru-RU" b="0" i="0" dirty="0">
                <a:solidFill>
                  <a:srgbClr val="000000"/>
                </a:solidFill>
                <a:effectLst/>
                <a:latin typeface="Gilroy"/>
              </a:rPr>
              <a:t> </a:t>
            </a:r>
            <a:r>
              <a:rPr lang="ru-RU" b="0" i="0" dirty="0" err="1">
                <a:solidFill>
                  <a:srgbClr val="000000"/>
                </a:solidFill>
                <a:effectLst/>
                <a:latin typeface="Gilroy"/>
              </a:rPr>
              <a:t>потрібні</a:t>
            </a:r>
            <a:r>
              <a:rPr lang="ru-RU" b="0" i="0" dirty="0">
                <a:solidFill>
                  <a:srgbClr val="000000"/>
                </a:solidFill>
                <a:effectLst/>
                <a:latin typeface="Gilroy"/>
              </a:rPr>
              <a:t> </a:t>
            </a:r>
            <a:r>
              <a:rPr lang="ru-RU" b="0" i="0" dirty="0" err="1">
                <a:solidFill>
                  <a:srgbClr val="000000"/>
                </a:solidFill>
                <a:effectLst/>
                <a:latin typeface="Gilroy"/>
              </a:rPr>
              <a:t>регулярні</a:t>
            </a:r>
            <a:r>
              <a:rPr lang="ru-RU" b="0" i="0" dirty="0">
                <a:solidFill>
                  <a:srgbClr val="000000"/>
                </a:solidFill>
                <a:effectLst/>
                <a:latin typeface="Gilroy"/>
              </a:rPr>
              <a:t> правки та </a:t>
            </a:r>
            <a:r>
              <a:rPr lang="ru-RU" b="0" i="0" dirty="0" err="1">
                <a:solidFill>
                  <a:srgbClr val="000000"/>
                </a:solidFill>
                <a:effectLst/>
                <a:latin typeface="Gilroy"/>
              </a:rPr>
              <a:t>зворотний</a:t>
            </a:r>
            <a:r>
              <a:rPr lang="ru-RU" b="0" i="0" dirty="0">
                <a:solidFill>
                  <a:srgbClr val="000000"/>
                </a:solidFill>
                <a:effectLst/>
                <a:latin typeface="Gilroy"/>
              </a:rPr>
              <a:t> </a:t>
            </a:r>
            <a:r>
              <a:rPr lang="ru-RU" b="0" i="0" dirty="0" err="1">
                <a:solidFill>
                  <a:srgbClr val="000000"/>
                </a:solidFill>
                <a:effectLst/>
                <a:latin typeface="Gilroy"/>
              </a:rPr>
              <a:t>зв'язок</a:t>
            </a:r>
            <a:r>
              <a:rPr lang="ru-RU" b="0" i="0" dirty="0">
                <a:solidFill>
                  <a:srgbClr val="000000"/>
                </a:solidFill>
                <a:effectLst/>
                <a:latin typeface="Gilroy"/>
              </a:rPr>
              <a:t>, а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виявитися</a:t>
            </a:r>
            <a:r>
              <a:rPr lang="ru-RU" b="0" i="0" dirty="0">
                <a:solidFill>
                  <a:srgbClr val="000000"/>
                </a:solidFill>
                <a:effectLst/>
                <a:latin typeface="Gilroy"/>
              </a:rPr>
              <a:t> </a:t>
            </a:r>
            <a:r>
              <a:rPr lang="ru-RU" b="0" i="0" dirty="0" err="1">
                <a:solidFill>
                  <a:srgbClr val="000000"/>
                </a:solidFill>
                <a:effectLst/>
                <a:latin typeface="Gilroy"/>
              </a:rPr>
              <a:t>складним</a:t>
            </a:r>
            <a:r>
              <a:rPr lang="ru-RU" b="0" i="0" dirty="0">
                <a:solidFill>
                  <a:srgbClr val="000000"/>
                </a:solidFill>
                <a:effectLst/>
                <a:latin typeface="Gilroy"/>
              </a:rPr>
              <a:t> </a:t>
            </a:r>
            <a:r>
              <a:rPr lang="ru-RU" b="0" i="0" dirty="0" err="1">
                <a:solidFill>
                  <a:srgbClr val="000000"/>
                </a:solidFill>
                <a:effectLst/>
                <a:latin typeface="Gilroy"/>
              </a:rPr>
              <a:t>завданням</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У великих проектах </a:t>
            </a:r>
            <a:r>
              <a:rPr lang="ru-RU" b="0" i="0" dirty="0" err="1">
                <a:solidFill>
                  <a:srgbClr val="000000"/>
                </a:solidFill>
                <a:effectLst/>
                <a:latin typeface="Gilroy"/>
              </a:rPr>
              <a:t>можуть</a:t>
            </a:r>
            <a:r>
              <a:rPr lang="ru-RU" b="0" i="0" dirty="0">
                <a:solidFill>
                  <a:srgbClr val="000000"/>
                </a:solidFill>
                <a:effectLst/>
                <a:latin typeface="Gilroy"/>
              </a:rPr>
              <a:t> </a:t>
            </a:r>
            <a:r>
              <a:rPr lang="ru-RU" b="0" i="0" dirty="0" err="1">
                <a:solidFill>
                  <a:srgbClr val="000000"/>
                </a:solidFill>
                <a:effectLst/>
                <a:latin typeface="Gilroy"/>
              </a:rPr>
              <a:t>виникнути</a:t>
            </a:r>
            <a:r>
              <a:rPr lang="ru-RU" b="0" i="0" dirty="0">
                <a:solidFill>
                  <a:srgbClr val="000000"/>
                </a:solidFill>
                <a:effectLst/>
                <a:latin typeface="Gilroy"/>
              </a:rPr>
              <a:t> </a:t>
            </a:r>
            <a:r>
              <a:rPr lang="ru-RU" b="0" i="0" dirty="0" err="1">
                <a:solidFill>
                  <a:srgbClr val="000000"/>
                </a:solidFill>
                <a:effectLst/>
                <a:latin typeface="Gilroy"/>
              </a:rPr>
              <a:t>проблеми</a:t>
            </a:r>
            <a:r>
              <a:rPr lang="ru-RU" b="0" i="0" dirty="0">
                <a:solidFill>
                  <a:srgbClr val="000000"/>
                </a:solidFill>
                <a:effectLst/>
                <a:latin typeface="Gilroy"/>
              </a:rPr>
              <a:t> з </a:t>
            </a:r>
            <a:r>
              <a:rPr lang="ru-RU" b="0" i="0" dirty="0" err="1">
                <a:solidFill>
                  <a:srgbClr val="000000"/>
                </a:solidFill>
                <a:effectLst/>
                <a:latin typeface="Gilroy"/>
              </a:rPr>
              <a:t>повною</a:t>
            </a:r>
            <a:r>
              <a:rPr lang="ru-RU" b="0" i="0" dirty="0">
                <a:solidFill>
                  <a:srgbClr val="000000"/>
                </a:solidFill>
                <a:effectLst/>
                <a:latin typeface="Gilroy"/>
              </a:rPr>
              <a:t> </a:t>
            </a:r>
            <a:r>
              <a:rPr lang="ru-RU" b="0" i="0" dirty="0" err="1">
                <a:solidFill>
                  <a:srgbClr val="000000"/>
                </a:solidFill>
                <a:effectLst/>
                <a:latin typeface="Gilroy"/>
              </a:rPr>
              <a:t>реалізацією</a:t>
            </a:r>
            <a:r>
              <a:rPr lang="ru-RU" b="0" i="0" dirty="0">
                <a:solidFill>
                  <a:srgbClr val="000000"/>
                </a:solidFill>
                <a:effectLst/>
                <a:latin typeface="Gilroy"/>
              </a:rPr>
              <a:t> </a:t>
            </a:r>
            <a:r>
              <a:rPr lang="ru-RU" b="0" i="0" dirty="0" err="1">
                <a:solidFill>
                  <a:srgbClr val="000000"/>
                </a:solidFill>
                <a:effectLst/>
                <a:latin typeface="Gilroy"/>
              </a:rPr>
              <a:t>принципів</a:t>
            </a:r>
            <a:r>
              <a:rPr lang="ru-RU" b="0" i="0" dirty="0">
                <a:solidFill>
                  <a:srgbClr val="000000"/>
                </a:solidFill>
                <a:effectLst/>
                <a:latin typeface="Gilroy"/>
              </a:rPr>
              <a:t> </a:t>
            </a:r>
            <a:r>
              <a:rPr lang="en-US" b="0" i="0" dirty="0">
                <a:solidFill>
                  <a:srgbClr val="000000"/>
                </a:solidFill>
                <a:effectLst/>
                <a:latin typeface="Gilroy"/>
              </a:rPr>
              <a:t>Lean-</a:t>
            </a:r>
            <a:r>
              <a:rPr lang="ru-RU" b="0" i="0" dirty="0" err="1">
                <a:solidFill>
                  <a:srgbClr val="000000"/>
                </a:solidFill>
                <a:effectLst/>
                <a:latin typeface="Gilroy"/>
              </a:rPr>
              <a:t>розробки</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Підхід</a:t>
            </a:r>
            <a:r>
              <a:rPr lang="ru-RU" b="0" i="0" dirty="0">
                <a:solidFill>
                  <a:srgbClr val="000000"/>
                </a:solidFill>
                <a:effectLst/>
                <a:latin typeface="Gilroy"/>
              </a:rPr>
              <a:t> </a:t>
            </a:r>
            <a:r>
              <a:rPr lang="ru-RU" b="0" i="0" dirty="0" err="1">
                <a:solidFill>
                  <a:srgbClr val="000000"/>
                </a:solidFill>
                <a:effectLst/>
                <a:latin typeface="Gilroy"/>
              </a:rPr>
              <a:t>ґрунтується</a:t>
            </a:r>
            <a:r>
              <a:rPr lang="ru-RU" b="0" i="0" dirty="0">
                <a:solidFill>
                  <a:srgbClr val="000000"/>
                </a:solidFill>
                <a:effectLst/>
                <a:latin typeface="Gilroy"/>
              </a:rPr>
              <a:t> на </a:t>
            </a:r>
            <a:r>
              <a:rPr lang="ru-RU" b="0" i="0" dirty="0" err="1">
                <a:solidFill>
                  <a:srgbClr val="000000"/>
                </a:solidFill>
                <a:effectLst/>
                <a:latin typeface="Gilroy"/>
              </a:rPr>
              <a:t>мінімальному</a:t>
            </a:r>
            <a:r>
              <a:rPr lang="ru-RU" b="0" i="0" dirty="0">
                <a:solidFill>
                  <a:srgbClr val="000000"/>
                </a:solidFill>
                <a:effectLst/>
                <a:latin typeface="Gilroy"/>
              </a:rPr>
              <a:t> </a:t>
            </a:r>
            <a:r>
              <a:rPr lang="ru-RU" b="0" i="0" dirty="0" err="1">
                <a:solidFill>
                  <a:srgbClr val="000000"/>
                </a:solidFill>
                <a:effectLst/>
                <a:latin typeface="Gilroy"/>
              </a:rPr>
              <a:t>документуванні</a:t>
            </a:r>
            <a:r>
              <a:rPr lang="ru-RU" b="0" i="0" dirty="0">
                <a:solidFill>
                  <a:srgbClr val="000000"/>
                </a:solidFill>
                <a:effectLst/>
                <a:latin typeface="Gilroy"/>
              </a:rPr>
              <a:t>,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підійти</a:t>
            </a:r>
            <a:r>
              <a:rPr lang="ru-RU" b="0" i="0" dirty="0">
                <a:solidFill>
                  <a:srgbClr val="000000"/>
                </a:solidFill>
                <a:effectLst/>
                <a:latin typeface="Gilroy"/>
              </a:rPr>
              <a:t> для </a:t>
            </a:r>
            <a:r>
              <a:rPr lang="ru-RU" b="0" i="0" dirty="0" err="1">
                <a:solidFill>
                  <a:srgbClr val="000000"/>
                </a:solidFill>
                <a:effectLst/>
                <a:latin typeface="Gilroy"/>
              </a:rPr>
              <a:t>галузей</a:t>
            </a:r>
            <a:r>
              <a:rPr lang="ru-RU" b="0" i="0" dirty="0">
                <a:solidFill>
                  <a:srgbClr val="000000"/>
                </a:solidFill>
                <a:effectLst/>
                <a:latin typeface="Gilroy"/>
              </a:rPr>
              <a:t> </a:t>
            </a:r>
            <a:r>
              <a:rPr lang="ru-RU" b="0" i="0" dirty="0" err="1">
                <a:solidFill>
                  <a:srgbClr val="000000"/>
                </a:solidFill>
                <a:effectLst/>
                <a:latin typeface="Gilroy"/>
              </a:rPr>
              <a:t>або</a:t>
            </a:r>
            <a:r>
              <a:rPr lang="ru-RU" b="0" i="0" dirty="0">
                <a:solidFill>
                  <a:srgbClr val="000000"/>
                </a:solidFill>
                <a:effectLst/>
                <a:latin typeface="Gilroy"/>
              </a:rPr>
              <a:t>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потребують</a:t>
            </a:r>
            <a:r>
              <a:rPr lang="ru-RU" b="0" i="0" dirty="0">
                <a:solidFill>
                  <a:srgbClr val="000000"/>
                </a:solidFill>
                <a:effectLst/>
                <a:latin typeface="Gilroy"/>
              </a:rPr>
              <a:t> </a:t>
            </a:r>
            <a:r>
              <a:rPr lang="ru-RU" b="0" i="0" dirty="0" err="1">
                <a:solidFill>
                  <a:srgbClr val="000000"/>
                </a:solidFill>
                <a:effectLst/>
                <a:latin typeface="Gilroy"/>
              </a:rPr>
              <a:t>детальної</a:t>
            </a:r>
            <a:r>
              <a:rPr lang="ru-RU" b="0" i="0" dirty="0">
                <a:solidFill>
                  <a:srgbClr val="000000"/>
                </a:solidFill>
                <a:effectLst/>
                <a:latin typeface="Gilroy"/>
              </a:rPr>
              <a:t> </a:t>
            </a:r>
            <a:r>
              <a:rPr lang="ru-RU" b="0" i="0" dirty="0" err="1">
                <a:solidFill>
                  <a:srgbClr val="000000"/>
                </a:solidFill>
                <a:effectLst/>
                <a:latin typeface="Gilroy"/>
              </a:rPr>
              <a:t>документації</a:t>
            </a:r>
            <a:r>
              <a:rPr lang="ru-RU" b="0" i="0" dirty="0">
                <a:solidFill>
                  <a:srgbClr val="000000"/>
                </a:solidFill>
                <a:effectLst/>
                <a:latin typeface="Gilroy"/>
              </a:rPr>
              <a:t>.</a:t>
            </a:r>
          </a:p>
          <a:p>
            <a:endParaRPr lang="en-US" dirty="0"/>
          </a:p>
        </p:txBody>
      </p:sp>
    </p:spTree>
    <p:extLst>
      <p:ext uri="{BB962C8B-B14F-4D97-AF65-F5344CB8AC3E}">
        <p14:creationId xmlns:p14="http://schemas.microsoft.com/office/powerpoint/2010/main" val="1265146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0BDB-86A1-DD30-C6AA-DBA540506241}"/>
              </a:ext>
            </a:extLst>
          </p:cNvPr>
          <p:cNvSpPr>
            <a:spLocks noGrp="1"/>
          </p:cNvSpPr>
          <p:nvPr>
            <p:ph type="title"/>
          </p:nvPr>
        </p:nvSpPr>
        <p:spPr/>
        <p:txBody>
          <a:bodyPr/>
          <a:lstStyle/>
          <a:p>
            <a:r>
              <a:rPr lang="ru-RU" b="1" i="0" dirty="0">
                <a:solidFill>
                  <a:srgbClr val="000000"/>
                </a:solidFill>
                <a:effectLst/>
                <a:latin typeface="Gilroy"/>
              </a:rPr>
              <a:t>Кому </a:t>
            </a:r>
            <a:r>
              <a:rPr lang="ru-RU" b="1" i="0" dirty="0" err="1">
                <a:solidFill>
                  <a:srgbClr val="000000"/>
                </a:solidFill>
                <a:effectLst/>
                <a:latin typeface="Gilroy"/>
              </a:rPr>
              <a:t>підходить</a:t>
            </a:r>
            <a:endParaRPr lang="en-US" dirty="0"/>
          </a:p>
        </p:txBody>
      </p:sp>
      <p:sp>
        <p:nvSpPr>
          <p:cNvPr id="3" name="Content Placeholder 2">
            <a:extLst>
              <a:ext uri="{FF2B5EF4-FFF2-40B4-BE49-F238E27FC236}">
                <a16:creationId xmlns:a16="http://schemas.microsoft.com/office/drawing/2014/main" id="{EB465288-C1A3-1C4D-3A69-552CF7DB7753}"/>
              </a:ext>
            </a:extLst>
          </p:cNvPr>
          <p:cNvSpPr>
            <a:spLocks noGrp="1"/>
          </p:cNvSpPr>
          <p:nvPr>
            <p:ph idx="1"/>
          </p:nvPr>
        </p:nvSpPr>
        <p:spPr/>
        <p:txBody>
          <a:bodyPr>
            <a:normAutofit lnSpcReduction="10000"/>
          </a:bodyPr>
          <a:lstStyle/>
          <a:p>
            <a:r>
              <a:rPr lang="ru-RU" b="0" i="0" dirty="0" err="1">
                <a:solidFill>
                  <a:srgbClr val="000000"/>
                </a:solidFill>
                <a:effectLst/>
                <a:latin typeface="Gilroy"/>
              </a:rPr>
              <a:t>Методологія</a:t>
            </a:r>
            <a:r>
              <a:rPr lang="ru-RU" b="0" i="0" dirty="0">
                <a:solidFill>
                  <a:srgbClr val="000000"/>
                </a:solidFill>
                <a:effectLst/>
                <a:latin typeface="Gilroy"/>
              </a:rPr>
              <a:t> </a:t>
            </a:r>
            <a:r>
              <a:rPr lang="ru-RU" b="0" i="0" dirty="0" err="1">
                <a:solidFill>
                  <a:srgbClr val="000000"/>
                </a:solidFill>
                <a:effectLst/>
                <a:latin typeface="Gilroy"/>
              </a:rPr>
              <a:t>ощадливої</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a:t>
            </a:r>
            <a:r>
              <a:rPr lang="ru-RU" b="0" i="0" dirty="0" err="1">
                <a:solidFill>
                  <a:srgbClr val="000000"/>
                </a:solidFill>
                <a:effectLst/>
                <a:latin typeface="Gilroy"/>
              </a:rPr>
              <a:t>підходить</a:t>
            </a:r>
            <a:r>
              <a:rPr lang="ru-RU" b="0" i="0" dirty="0">
                <a:solidFill>
                  <a:srgbClr val="000000"/>
                </a:solidFill>
                <a:effectLst/>
                <a:latin typeface="Gilroy"/>
              </a:rPr>
              <a:t> для невеликих та </a:t>
            </a:r>
            <a:r>
              <a:rPr lang="ru-RU" b="0" i="0" dirty="0" err="1">
                <a:solidFill>
                  <a:srgbClr val="000000"/>
                </a:solidFill>
                <a:effectLst/>
                <a:latin typeface="Gilroy"/>
              </a:rPr>
              <a:t>середніх</a:t>
            </a:r>
            <a:r>
              <a:rPr lang="ru-RU" b="0" i="0" dirty="0">
                <a:solidFill>
                  <a:srgbClr val="000000"/>
                </a:solidFill>
                <a:effectLst/>
                <a:latin typeface="Gilroy"/>
              </a:rPr>
              <a:t> </a:t>
            </a:r>
            <a:r>
              <a:rPr lang="ru-RU" b="0" i="0" dirty="0" err="1">
                <a:solidFill>
                  <a:srgbClr val="000000"/>
                </a:solidFill>
                <a:effectLst/>
                <a:latin typeface="Gilroy"/>
              </a:rPr>
              <a:t>проектів</a:t>
            </a:r>
            <a:r>
              <a:rPr lang="ru-RU" b="0" i="0" dirty="0">
                <a:solidFill>
                  <a:srgbClr val="000000"/>
                </a:solidFill>
                <a:effectLst/>
                <a:latin typeface="Gilroy"/>
              </a:rPr>
              <a:t>, де </a:t>
            </a:r>
            <a:r>
              <a:rPr lang="ru-RU" b="0" i="0" dirty="0" err="1">
                <a:solidFill>
                  <a:srgbClr val="000000"/>
                </a:solidFill>
                <a:effectLst/>
                <a:latin typeface="Gilroy"/>
              </a:rPr>
              <a:t>найважливіше</a:t>
            </a:r>
            <a:r>
              <a:rPr lang="ru-RU" b="0" i="0" dirty="0">
                <a:solidFill>
                  <a:srgbClr val="000000"/>
                </a:solidFill>
                <a:effectLst/>
                <a:latin typeface="Gilroy"/>
              </a:rPr>
              <a:t> </a:t>
            </a:r>
            <a:r>
              <a:rPr lang="ru-RU" b="0" i="0" dirty="0" err="1">
                <a:solidFill>
                  <a:srgbClr val="000000"/>
                </a:solidFill>
                <a:effectLst/>
                <a:latin typeface="Gilroy"/>
              </a:rPr>
              <a:t>завдання</a:t>
            </a:r>
            <a:r>
              <a:rPr lang="ru-RU" b="0" i="0" dirty="0">
                <a:solidFill>
                  <a:srgbClr val="000000"/>
                </a:solidFill>
                <a:effectLst/>
                <a:latin typeface="Gilroy"/>
              </a:rPr>
              <a:t> – </a:t>
            </a:r>
            <a:r>
              <a:rPr lang="ru-RU" b="0" i="0" dirty="0" err="1">
                <a:solidFill>
                  <a:srgbClr val="000000"/>
                </a:solidFill>
                <a:effectLst/>
                <a:latin typeface="Gilroy"/>
              </a:rPr>
              <a:t>створити</a:t>
            </a:r>
            <a:r>
              <a:rPr lang="ru-RU" b="0" i="0" dirty="0">
                <a:solidFill>
                  <a:srgbClr val="000000"/>
                </a:solidFill>
                <a:effectLst/>
                <a:latin typeface="Gilroy"/>
              </a:rPr>
              <a:t> </a:t>
            </a:r>
            <a:r>
              <a:rPr lang="ru-RU" b="0" i="0" dirty="0" err="1">
                <a:solidFill>
                  <a:srgbClr val="000000"/>
                </a:solidFill>
                <a:effectLst/>
                <a:latin typeface="Gilroy"/>
              </a:rPr>
              <a:t>цінний</a:t>
            </a:r>
            <a:r>
              <a:rPr lang="ru-RU" b="0" i="0" dirty="0">
                <a:solidFill>
                  <a:srgbClr val="000000"/>
                </a:solidFill>
                <a:effectLst/>
                <a:latin typeface="Gilroy"/>
              </a:rPr>
              <a:t> для </a:t>
            </a:r>
            <a:r>
              <a:rPr lang="ru-RU" b="0" i="0" dirty="0" err="1">
                <a:solidFill>
                  <a:srgbClr val="000000"/>
                </a:solidFill>
                <a:effectLst/>
                <a:latin typeface="Gilroy"/>
              </a:rPr>
              <a:t>користувача</a:t>
            </a:r>
            <a:r>
              <a:rPr lang="ru-RU" b="0" i="0" dirty="0">
                <a:solidFill>
                  <a:srgbClr val="000000"/>
                </a:solidFill>
                <a:effectLst/>
                <a:latin typeface="Gilroy"/>
              </a:rPr>
              <a:t> продукт та </a:t>
            </a:r>
            <a:r>
              <a:rPr lang="ru-RU" b="0" i="0" dirty="0" err="1">
                <a:solidFill>
                  <a:srgbClr val="000000"/>
                </a:solidFill>
                <a:effectLst/>
                <a:latin typeface="Gilroy"/>
              </a:rPr>
              <a:t>мати</a:t>
            </a:r>
            <a:r>
              <a:rPr lang="ru-RU" b="0" i="0" dirty="0">
                <a:solidFill>
                  <a:srgbClr val="000000"/>
                </a:solidFill>
                <a:effectLst/>
                <a:latin typeface="Gilroy"/>
              </a:rPr>
              <a:t> </a:t>
            </a:r>
            <a:r>
              <a:rPr lang="ru-RU" b="0" i="0" dirty="0" err="1">
                <a:solidFill>
                  <a:srgbClr val="000000"/>
                </a:solidFill>
                <a:effectLst/>
                <a:latin typeface="Gilroy"/>
              </a:rPr>
              <a:t>можливість</a:t>
            </a:r>
            <a:r>
              <a:rPr lang="ru-RU" b="0" i="0" dirty="0">
                <a:solidFill>
                  <a:srgbClr val="000000"/>
                </a:solidFill>
                <a:effectLst/>
                <a:latin typeface="Gilroy"/>
              </a:rPr>
              <a:t> </a:t>
            </a:r>
            <a:r>
              <a:rPr lang="ru-RU" b="0" i="0" dirty="0" err="1">
                <a:solidFill>
                  <a:srgbClr val="000000"/>
                </a:solidFill>
                <a:effectLst/>
                <a:latin typeface="Gilroy"/>
              </a:rPr>
              <a:t>швидко</a:t>
            </a:r>
            <a:r>
              <a:rPr lang="ru-RU" b="0" i="0" dirty="0">
                <a:solidFill>
                  <a:srgbClr val="000000"/>
                </a:solidFill>
                <a:effectLst/>
                <a:latin typeface="Gilroy"/>
              </a:rPr>
              <a:t> </a:t>
            </a:r>
            <a:r>
              <a:rPr lang="ru-RU" b="0" i="0" dirty="0" err="1">
                <a:solidFill>
                  <a:srgbClr val="000000"/>
                </a:solidFill>
                <a:effectLst/>
                <a:latin typeface="Gilroy"/>
              </a:rPr>
              <a:t>вносити</a:t>
            </a:r>
            <a:r>
              <a:rPr lang="ru-RU" b="0" i="0" dirty="0">
                <a:solidFill>
                  <a:srgbClr val="000000"/>
                </a:solidFill>
                <a:effectLst/>
                <a:latin typeface="Gilroy"/>
              </a:rPr>
              <a:t> </a:t>
            </a:r>
            <a:r>
              <a:rPr lang="ru-RU" b="0" i="0" dirty="0" err="1">
                <a:solidFill>
                  <a:srgbClr val="000000"/>
                </a:solidFill>
                <a:effectLst/>
                <a:latin typeface="Gilroy"/>
              </a:rPr>
              <a:t>зміни</a:t>
            </a:r>
            <a:r>
              <a:rPr lang="ru-RU" b="0" i="0" dirty="0">
                <a:solidFill>
                  <a:srgbClr val="000000"/>
                </a:solidFill>
                <a:effectLst/>
                <a:latin typeface="Gilroy"/>
              </a:rPr>
              <a:t>. Вона також добре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потребують</a:t>
            </a:r>
            <a:r>
              <a:rPr lang="ru-RU" b="0" i="0" dirty="0">
                <a:solidFill>
                  <a:srgbClr val="000000"/>
                </a:solidFill>
                <a:effectLst/>
                <a:latin typeface="Gilroy"/>
              </a:rPr>
              <a:t> </a:t>
            </a:r>
            <a:r>
              <a:rPr lang="ru-RU" b="0" i="0" dirty="0" err="1">
                <a:solidFill>
                  <a:srgbClr val="000000"/>
                </a:solidFill>
                <a:effectLst/>
                <a:latin typeface="Gilroy"/>
              </a:rPr>
              <a:t>високого</a:t>
            </a:r>
            <a:r>
              <a:rPr lang="ru-RU" b="0" i="0" dirty="0">
                <a:solidFill>
                  <a:srgbClr val="000000"/>
                </a:solidFill>
                <a:effectLst/>
                <a:latin typeface="Gilroy"/>
              </a:rPr>
              <a:t> </a:t>
            </a:r>
            <a:r>
              <a:rPr lang="ru-RU" b="0" i="0" dirty="0" err="1">
                <a:solidFill>
                  <a:srgbClr val="000000"/>
                </a:solidFill>
                <a:effectLst/>
                <a:latin typeface="Gilroy"/>
              </a:rPr>
              <a:t>рівня</a:t>
            </a:r>
            <a:r>
              <a:rPr lang="ru-RU" b="0" i="0" dirty="0">
                <a:solidFill>
                  <a:srgbClr val="000000"/>
                </a:solidFill>
                <a:effectLst/>
                <a:latin typeface="Gilroy"/>
              </a:rPr>
              <a:t> </a:t>
            </a:r>
            <a:r>
              <a:rPr lang="ru-RU" b="0" i="0" dirty="0" err="1">
                <a:solidFill>
                  <a:srgbClr val="000000"/>
                </a:solidFill>
                <a:effectLst/>
                <a:latin typeface="Gilroy"/>
              </a:rPr>
              <a:t>взаємодії</a:t>
            </a:r>
            <a:r>
              <a:rPr lang="ru-RU" b="0" i="0" dirty="0">
                <a:solidFill>
                  <a:srgbClr val="000000"/>
                </a:solidFill>
                <a:effectLst/>
                <a:latin typeface="Gilroy"/>
              </a:rPr>
              <a:t> та </a:t>
            </a:r>
            <a:r>
              <a:rPr lang="ru-RU" b="0" i="0" dirty="0" err="1">
                <a:solidFill>
                  <a:srgbClr val="000000"/>
                </a:solidFill>
                <a:effectLst/>
                <a:latin typeface="Gilroy"/>
              </a:rPr>
              <a:t>постійного</a:t>
            </a:r>
            <a:r>
              <a:rPr lang="ru-RU" b="0" i="0" dirty="0">
                <a:solidFill>
                  <a:srgbClr val="000000"/>
                </a:solidFill>
                <a:effectLst/>
                <a:latin typeface="Gilroy"/>
              </a:rPr>
              <a:t> </a:t>
            </a:r>
            <a:r>
              <a:rPr lang="ru-RU" b="0" i="0" dirty="0" err="1">
                <a:solidFill>
                  <a:srgbClr val="000000"/>
                </a:solidFill>
                <a:effectLst/>
                <a:latin typeface="Gilroy"/>
              </a:rPr>
              <a:t>вдосконалення</a:t>
            </a:r>
            <a:r>
              <a:rPr lang="ru-RU" b="0" i="0" dirty="0">
                <a:solidFill>
                  <a:srgbClr val="000000"/>
                </a:solidFill>
                <a:effectLst/>
                <a:latin typeface="Gilroy"/>
              </a:rPr>
              <a:t>. А </a:t>
            </a:r>
            <a:r>
              <a:rPr lang="ru-RU" b="0" i="0" dirty="0" err="1">
                <a:solidFill>
                  <a:srgbClr val="000000"/>
                </a:solidFill>
                <a:effectLst/>
                <a:latin typeface="Gilroy"/>
              </a:rPr>
              <a:t>ще</a:t>
            </a:r>
            <a:r>
              <a:rPr lang="ru-RU" b="0" i="0" dirty="0">
                <a:solidFill>
                  <a:srgbClr val="000000"/>
                </a:solidFill>
                <a:effectLst/>
                <a:latin typeface="Gilroy"/>
              </a:rPr>
              <a:t> </a:t>
            </a:r>
            <a:r>
              <a:rPr lang="en-US" b="0" i="0" dirty="0">
                <a:solidFill>
                  <a:srgbClr val="000000"/>
                </a:solidFill>
                <a:effectLst/>
                <a:latin typeface="Gilroy"/>
              </a:rPr>
              <a:t>Lean-</a:t>
            </a:r>
            <a:r>
              <a:rPr lang="ru-RU" b="0" i="0" dirty="0" err="1">
                <a:solidFill>
                  <a:srgbClr val="000000"/>
                </a:solidFill>
                <a:effectLst/>
                <a:latin typeface="Gilroy"/>
              </a:rPr>
              <a:t>розробка</a:t>
            </a:r>
            <a:r>
              <a:rPr lang="ru-RU" b="0" i="0" dirty="0">
                <a:solidFill>
                  <a:srgbClr val="000000"/>
                </a:solidFill>
                <a:effectLst/>
                <a:latin typeface="Gilroy"/>
              </a:rPr>
              <a:t> хороша в тих </a:t>
            </a:r>
            <a:r>
              <a:rPr lang="ru-RU" b="0" i="0" dirty="0" err="1">
                <a:solidFill>
                  <a:srgbClr val="000000"/>
                </a:solidFill>
                <a:effectLst/>
                <a:latin typeface="Gilroy"/>
              </a:rPr>
              <a:t>випадках</a:t>
            </a:r>
            <a:r>
              <a:rPr lang="ru-RU" b="0" i="0" dirty="0">
                <a:solidFill>
                  <a:srgbClr val="000000"/>
                </a:solidFill>
                <a:effectLst/>
                <a:latin typeface="Gilroy"/>
              </a:rPr>
              <a:t>, коли </a:t>
            </a:r>
            <a:r>
              <a:rPr lang="ru-RU" b="0" i="0" dirty="0" err="1">
                <a:solidFill>
                  <a:srgbClr val="000000"/>
                </a:solidFill>
                <a:effectLst/>
                <a:latin typeface="Gilroy"/>
              </a:rPr>
              <a:t>важливо</a:t>
            </a:r>
            <a:r>
              <a:rPr lang="ru-RU" b="0" i="0" dirty="0">
                <a:solidFill>
                  <a:srgbClr val="000000"/>
                </a:solidFill>
                <a:effectLst/>
                <a:latin typeface="Gilroy"/>
              </a:rPr>
              <a:t> </a:t>
            </a:r>
            <a:r>
              <a:rPr lang="ru-RU" b="0" i="0" dirty="0" err="1">
                <a:solidFill>
                  <a:srgbClr val="000000"/>
                </a:solidFill>
                <a:effectLst/>
                <a:latin typeface="Gilroy"/>
              </a:rPr>
              <a:t>оптимізувати</a:t>
            </a:r>
            <a:r>
              <a:rPr lang="ru-RU" b="0" i="0" dirty="0">
                <a:solidFill>
                  <a:srgbClr val="000000"/>
                </a:solidFill>
                <a:effectLst/>
                <a:latin typeface="Gilroy"/>
              </a:rPr>
              <a:t> </a:t>
            </a:r>
            <a:r>
              <a:rPr lang="ru-RU" b="0" i="0" dirty="0" err="1">
                <a:solidFill>
                  <a:srgbClr val="000000"/>
                </a:solidFill>
                <a:effectLst/>
                <a:latin typeface="Gilroy"/>
              </a:rPr>
              <a:t>процес</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та </a:t>
            </a:r>
            <a:r>
              <a:rPr lang="ru-RU" b="0" i="0" dirty="0" err="1">
                <a:solidFill>
                  <a:srgbClr val="000000"/>
                </a:solidFill>
                <a:effectLst/>
                <a:latin typeface="Gilroy"/>
              </a:rPr>
              <a:t>досягти</a:t>
            </a:r>
            <a:r>
              <a:rPr lang="ru-RU" b="0" i="0" dirty="0">
                <a:solidFill>
                  <a:srgbClr val="000000"/>
                </a:solidFill>
                <a:effectLst/>
                <a:latin typeface="Gilroy"/>
              </a:rPr>
              <a:t> </a:t>
            </a:r>
            <a:r>
              <a:rPr lang="ru-RU" b="0" i="0" dirty="0" err="1">
                <a:solidFill>
                  <a:srgbClr val="000000"/>
                </a:solidFill>
                <a:effectLst/>
                <a:latin typeface="Gilroy"/>
              </a:rPr>
              <a:t>максимальної</a:t>
            </a:r>
            <a:r>
              <a:rPr lang="ru-RU" b="0" i="0" dirty="0">
                <a:solidFill>
                  <a:srgbClr val="000000"/>
                </a:solidFill>
                <a:effectLst/>
                <a:latin typeface="Gilroy"/>
              </a:rPr>
              <a:t> </a:t>
            </a:r>
            <a:r>
              <a:rPr lang="ru-RU" b="0" i="0" dirty="0" err="1">
                <a:solidFill>
                  <a:srgbClr val="000000"/>
                </a:solidFill>
                <a:effectLst/>
                <a:latin typeface="Gilroy"/>
              </a:rPr>
              <a:t>ефективності</a:t>
            </a:r>
            <a:r>
              <a:rPr lang="ru-RU" b="0" i="0" dirty="0">
                <a:solidFill>
                  <a:srgbClr val="000000"/>
                </a:solidFill>
                <a:effectLst/>
                <a:latin typeface="Gilroy"/>
              </a:rPr>
              <a:t>.</a:t>
            </a:r>
          </a:p>
          <a:p>
            <a:r>
              <a:rPr lang="ru-RU" b="0" i="0" dirty="0" err="1">
                <a:solidFill>
                  <a:srgbClr val="000000"/>
                </a:solidFill>
                <a:effectLst/>
                <a:latin typeface="Gilroy"/>
              </a:rPr>
              <a:t>Однак</a:t>
            </a:r>
            <a:r>
              <a:rPr lang="ru-RU" b="0" i="0" dirty="0">
                <a:solidFill>
                  <a:srgbClr val="000000"/>
                </a:solidFill>
                <a:effectLst/>
                <a:latin typeface="Gilroy"/>
              </a:rPr>
              <a:t> </a:t>
            </a:r>
            <a:r>
              <a:rPr lang="ru-RU" b="0" i="0" dirty="0" err="1">
                <a:solidFill>
                  <a:srgbClr val="000000"/>
                </a:solidFill>
                <a:effectLst/>
                <a:latin typeface="Gilroy"/>
              </a:rPr>
              <a:t>ощадлива</a:t>
            </a:r>
            <a:r>
              <a:rPr lang="ru-RU" b="0" i="0" dirty="0">
                <a:solidFill>
                  <a:srgbClr val="000000"/>
                </a:solidFill>
                <a:effectLst/>
                <a:latin typeface="Gilroy"/>
              </a:rPr>
              <a:t> </a:t>
            </a:r>
            <a:r>
              <a:rPr lang="ru-RU" b="0" i="0" dirty="0" err="1">
                <a:solidFill>
                  <a:srgbClr val="000000"/>
                </a:solidFill>
                <a:effectLst/>
                <a:latin typeface="Gilroy"/>
              </a:rPr>
              <a:t>технологія</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підійти</a:t>
            </a:r>
            <a:r>
              <a:rPr lang="ru-RU" b="0" i="0" dirty="0">
                <a:solidFill>
                  <a:srgbClr val="000000"/>
                </a:solidFill>
                <a:effectLst/>
                <a:latin typeface="Gilroy"/>
              </a:rPr>
              <a:t> для </a:t>
            </a:r>
            <a:r>
              <a:rPr lang="ru-RU" b="0" i="0" dirty="0" err="1">
                <a:solidFill>
                  <a:srgbClr val="000000"/>
                </a:solidFill>
                <a:effectLst/>
                <a:latin typeface="Gilroy"/>
              </a:rPr>
              <a:t>високорегульованих</a:t>
            </a:r>
            <a:r>
              <a:rPr lang="ru-RU" b="0" i="0" dirty="0">
                <a:solidFill>
                  <a:srgbClr val="000000"/>
                </a:solidFill>
                <a:effectLst/>
                <a:latin typeface="Gilroy"/>
              </a:rPr>
              <a:t> </a:t>
            </a:r>
            <a:r>
              <a:rPr lang="ru-RU" b="0" i="0" dirty="0" err="1">
                <a:solidFill>
                  <a:srgbClr val="000000"/>
                </a:solidFill>
                <a:effectLst/>
                <a:latin typeface="Gilroy"/>
              </a:rPr>
              <a:t>галузей</a:t>
            </a:r>
            <a:r>
              <a:rPr lang="ru-RU" b="0" i="0" dirty="0">
                <a:solidFill>
                  <a:srgbClr val="000000"/>
                </a:solidFill>
                <a:effectLst/>
                <a:latin typeface="Gilroy"/>
              </a:rPr>
              <a:t> </a:t>
            </a:r>
            <a:r>
              <a:rPr lang="ru-RU" b="0" i="0" dirty="0" err="1">
                <a:solidFill>
                  <a:srgbClr val="000000"/>
                </a:solidFill>
                <a:effectLst/>
                <a:latin typeface="Gilroy"/>
              </a:rPr>
              <a:t>або</a:t>
            </a:r>
            <a:r>
              <a:rPr lang="ru-RU" b="0" i="0" dirty="0">
                <a:solidFill>
                  <a:srgbClr val="000000"/>
                </a:solidFill>
                <a:effectLst/>
                <a:latin typeface="Gilroy"/>
              </a:rPr>
              <a:t> великих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із</a:t>
            </a:r>
            <a:r>
              <a:rPr lang="ru-RU" b="0" i="0" dirty="0">
                <a:solidFill>
                  <a:srgbClr val="000000"/>
                </a:solidFill>
                <a:effectLst/>
                <a:latin typeface="Gilroy"/>
              </a:rPr>
              <a:t> </a:t>
            </a:r>
            <a:r>
              <a:rPr lang="ru-RU" b="0" i="0" dirty="0" err="1">
                <a:solidFill>
                  <a:srgbClr val="000000"/>
                </a:solidFill>
                <a:effectLst/>
                <a:latin typeface="Gilroy"/>
              </a:rPr>
              <a:t>жорсткими</a:t>
            </a:r>
            <a:r>
              <a:rPr lang="ru-RU" b="0" i="0" dirty="0">
                <a:solidFill>
                  <a:srgbClr val="000000"/>
                </a:solidFill>
                <a:effectLst/>
                <a:latin typeface="Gilroy"/>
              </a:rPr>
              <a:t> </a:t>
            </a:r>
            <a:r>
              <a:rPr lang="ru-RU" b="0" i="0" dirty="0" err="1">
                <a:solidFill>
                  <a:srgbClr val="000000"/>
                </a:solidFill>
                <a:effectLst/>
                <a:latin typeface="Gilroy"/>
              </a:rPr>
              <a:t>вимогами</a:t>
            </a:r>
            <a:r>
              <a:rPr lang="ru-RU" b="0" i="0" dirty="0">
                <a:solidFill>
                  <a:srgbClr val="000000"/>
                </a:solidFill>
                <a:effectLst/>
                <a:latin typeface="Gilroy"/>
              </a:rPr>
              <a:t>. </a:t>
            </a:r>
            <a:r>
              <a:rPr lang="ru-RU" b="0" i="0" dirty="0" err="1">
                <a:solidFill>
                  <a:srgbClr val="000000"/>
                </a:solidFill>
                <a:effectLst/>
                <a:latin typeface="Gilroy"/>
              </a:rPr>
              <a:t>Цей</a:t>
            </a:r>
            <a:r>
              <a:rPr lang="ru-RU" b="0" i="0" dirty="0">
                <a:solidFill>
                  <a:srgbClr val="000000"/>
                </a:solidFill>
                <a:effectLst/>
                <a:latin typeface="Gilroy"/>
              </a:rPr>
              <a:t> метод </a:t>
            </a:r>
            <a:r>
              <a:rPr lang="ru-RU" b="0" i="0" dirty="0" err="1">
                <a:solidFill>
                  <a:srgbClr val="000000"/>
                </a:solidFill>
                <a:effectLst/>
                <a:latin typeface="Gilroy"/>
              </a:rPr>
              <a:t>розробки</a:t>
            </a:r>
            <a:r>
              <a:rPr lang="ru-RU" b="0" i="0" dirty="0">
                <a:solidFill>
                  <a:srgbClr val="000000"/>
                </a:solidFill>
                <a:effectLst/>
                <a:latin typeface="Gilroy"/>
              </a:rPr>
              <a:t> також </a:t>
            </a: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виявитися</a:t>
            </a:r>
            <a:r>
              <a:rPr lang="ru-RU" b="0" i="0" dirty="0">
                <a:solidFill>
                  <a:srgbClr val="000000"/>
                </a:solidFill>
                <a:effectLst/>
                <a:latin typeface="Gilroy"/>
              </a:rPr>
              <a:t> </a:t>
            </a:r>
            <a:r>
              <a:rPr lang="ru-RU" b="0" i="0" dirty="0" err="1">
                <a:solidFill>
                  <a:srgbClr val="000000"/>
                </a:solidFill>
                <a:effectLst/>
                <a:latin typeface="Gilroy"/>
              </a:rPr>
              <a:t>невдалим</a:t>
            </a:r>
            <a:r>
              <a:rPr lang="ru-RU" b="0" i="0" dirty="0">
                <a:solidFill>
                  <a:srgbClr val="000000"/>
                </a:solidFill>
                <a:effectLst/>
                <a:latin typeface="Gilroy"/>
              </a:rPr>
              <a:t> </a:t>
            </a:r>
            <a:r>
              <a:rPr lang="ru-RU" b="0" i="0" dirty="0" err="1">
                <a:solidFill>
                  <a:srgbClr val="000000"/>
                </a:solidFill>
                <a:effectLst/>
                <a:latin typeface="Gilroy"/>
              </a:rPr>
              <a:t>вибором</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потребують</a:t>
            </a:r>
            <a:r>
              <a:rPr lang="ru-RU" b="0" i="0" dirty="0">
                <a:solidFill>
                  <a:srgbClr val="000000"/>
                </a:solidFill>
                <a:effectLst/>
                <a:latin typeface="Gilroy"/>
              </a:rPr>
              <a:t> </a:t>
            </a:r>
            <a:r>
              <a:rPr lang="ru-RU" b="0" i="0" dirty="0" err="1">
                <a:solidFill>
                  <a:srgbClr val="000000"/>
                </a:solidFill>
                <a:effectLst/>
                <a:latin typeface="Gilroy"/>
              </a:rPr>
              <a:t>структурованого</a:t>
            </a:r>
            <a:r>
              <a:rPr lang="ru-RU" b="0" i="0" dirty="0">
                <a:solidFill>
                  <a:srgbClr val="000000"/>
                </a:solidFill>
                <a:effectLst/>
                <a:latin typeface="Gilroy"/>
              </a:rPr>
              <a:t> </a:t>
            </a:r>
            <a:r>
              <a:rPr lang="ru-RU" b="0" i="0" dirty="0" err="1">
                <a:solidFill>
                  <a:srgbClr val="000000"/>
                </a:solidFill>
                <a:effectLst/>
                <a:latin typeface="Gilroy"/>
              </a:rPr>
              <a:t>підходу</a:t>
            </a:r>
            <a:r>
              <a:rPr lang="ru-RU" b="0" i="0" dirty="0">
                <a:solidFill>
                  <a:srgbClr val="000000"/>
                </a:solidFill>
                <a:effectLst/>
                <a:latin typeface="Gilroy"/>
              </a:rPr>
              <a:t> до менеджменту </a:t>
            </a:r>
            <a:r>
              <a:rPr lang="ru-RU" b="0" i="0" dirty="0" err="1">
                <a:solidFill>
                  <a:srgbClr val="000000"/>
                </a:solidFill>
                <a:effectLst/>
                <a:latin typeface="Gilroy"/>
              </a:rPr>
              <a:t>або</a:t>
            </a:r>
            <a:r>
              <a:rPr lang="ru-RU" b="0" i="0" dirty="0">
                <a:solidFill>
                  <a:srgbClr val="000000"/>
                </a:solidFill>
                <a:effectLst/>
                <a:latin typeface="Gilroy"/>
              </a:rPr>
              <a:t> </a:t>
            </a:r>
            <a:r>
              <a:rPr lang="ru-RU" b="0" i="0" dirty="0" err="1">
                <a:solidFill>
                  <a:srgbClr val="000000"/>
                </a:solidFill>
                <a:effectLst/>
                <a:latin typeface="Gilroy"/>
              </a:rPr>
              <a:t>довгострокового</a:t>
            </a:r>
            <a:r>
              <a:rPr lang="ru-RU" b="0" i="0" dirty="0">
                <a:solidFill>
                  <a:srgbClr val="000000"/>
                </a:solidFill>
                <a:effectLst/>
                <a:latin typeface="Gilroy"/>
              </a:rPr>
              <a:t> </a:t>
            </a:r>
            <a:r>
              <a:rPr lang="ru-RU" b="0" i="0" dirty="0" err="1">
                <a:solidFill>
                  <a:srgbClr val="000000"/>
                </a:solidFill>
                <a:effectLst/>
                <a:latin typeface="Gilroy"/>
              </a:rPr>
              <a:t>планування</a:t>
            </a:r>
            <a:r>
              <a:rPr lang="ru-RU" b="0" i="0" dirty="0">
                <a:solidFill>
                  <a:srgbClr val="000000"/>
                </a:solidFill>
                <a:effectLst/>
                <a:latin typeface="Gilroy"/>
              </a:rPr>
              <a:t>.</a:t>
            </a:r>
            <a:endParaRPr lang="en-US" dirty="0"/>
          </a:p>
        </p:txBody>
      </p:sp>
    </p:spTree>
    <p:extLst>
      <p:ext uri="{BB962C8B-B14F-4D97-AF65-F5344CB8AC3E}">
        <p14:creationId xmlns:p14="http://schemas.microsoft.com/office/powerpoint/2010/main" val="1446929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F5A04-3D72-5297-7E05-B497032CD8A7}"/>
              </a:ext>
            </a:extLst>
          </p:cNvPr>
          <p:cNvSpPr>
            <a:spLocks noGrp="1"/>
          </p:cNvSpPr>
          <p:nvPr>
            <p:ph type="title"/>
          </p:nvPr>
        </p:nvSpPr>
        <p:spPr>
          <a:xfrm>
            <a:off x="630936" y="639520"/>
            <a:ext cx="3429000" cy="1719072"/>
          </a:xfrm>
        </p:spPr>
        <p:txBody>
          <a:bodyPr anchor="b">
            <a:normAutofit/>
          </a:bodyPr>
          <a:lstStyle/>
          <a:p>
            <a:r>
              <a:rPr lang="ru-RU" sz="3000" b="1" i="0">
                <a:effectLst/>
                <a:latin typeface="Gilroy"/>
              </a:rPr>
              <a:t>Створення прототипу (</a:t>
            </a:r>
            <a:r>
              <a:rPr lang="en-US" sz="3000" b="1" i="0">
                <a:effectLst/>
                <a:latin typeface="Gilroy"/>
              </a:rPr>
              <a:t>Prototype model)</a:t>
            </a:r>
            <a:endParaRPr lang="en-US" sz="30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246C94-EFA1-C6D0-0495-3193FF07D464}"/>
              </a:ext>
            </a:extLst>
          </p:cNvPr>
          <p:cNvSpPr>
            <a:spLocks noGrp="1"/>
          </p:cNvSpPr>
          <p:nvPr>
            <p:ph idx="1"/>
          </p:nvPr>
        </p:nvSpPr>
        <p:spPr>
          <a:xfrm>
            <a:off x="630936" y="2807208"/>
            <a:ext cx="3429000" cy="3410712"/>
          </a:xfrm>
        </p:spPr>
        <p:txBody>
          <a:bodyPr anchor="t">
            <a:normAutofit/>
          </a:bodyPr>
          <a:lstStyle/>
          <a:p>
            <a:r>
              <a:rPr lang="ru-RU" sz="1200" b="0" i="0">
                <a:effectLst/>
                <a:latin typeface="Gilroy"/>
              </a:rPr>
              <a:t>Створення прототипу (</a:t>
            </a:r>
            <a:r>
              <a:rPr lang="en-US" sz="1200" b="0" i="0">
                <a:effectLst/>
                <a:latin typeface="Gilroy"/>
              </a:rPr>
              <a:t>Prototype model) </a:t>
            </a:r>
            <a:r>
              <a:rPr lang="ru-RU" sz="1200" b="0" i="0">
                <a:effectLst/>
                <a:latin typeface="Gilroy"/>
              </a:rPr>
              <a:t>це ітеративний підхід до розробки ПЗ. Він припускає, що команда створить робочу модель (прототип) перед тим, як розпочне розробку кінцевого продукту. Цю модель розробки ПЗ застосовують для тестування та перевірки бізнес-ідей.</a:t>
            </a:r>
          </a:p>
          <a:p>
            <a:r>
              <a:rPr lang="ru-RU" sz="1200" b="0" i="0">
                <a:effectLst/>
                <a:latin typeface="Gilroy"/>
              </a:rPr>
              <a:t>Прототипування дозволяє власнику продукту на ранньому етапі побачити інтерфейс та функції програми. Візуалізація допомагає прояснити ідеї, які інакше залишаться абстрактними. Хоча створення прототипу додає ще один етап до проекту, у довгостроковій перспективі це може прискорити розробку. За чіткими вимогами та дизайном команда працює ефективніше.</a:t>
            </a:r>
          </a:p>
          <a:p>
            <a:endParaRPr lang="en-US" sz="1200"/>
          </a:p>
        </p:txBody>
      </p:sp>
      <p:pic>
        <p:nvPicPr>
          <p:cNvPr id="5" name="Picture 4" descr="A diagram of a company">
            <a:extLst>
              <a:ext uri="{FF2B5EF4-FFF2-40B4-BE49-F238E27FC236}">
                <a16:creationId xmlns:a16="http://schemas.microsoft.com/office/drawing/2014/main" id="{D867DCBA-5BF3-B50D-89B3-2935A793F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336964"/>
            <a:ext cx="6903720" cy="4184072"/>
          </a:xfrm>
          <a:prstGeom prst="rect">
            <a:avLst/>
          </a:prstGeom>
        </p:spPr>
      </p:pic>
    </p:spTree>
    <p:extLst>
      <p:ext uri="{BB962C8B-B14F-4D97-AF65-F5344CB8AC3E}">
        <p14:creationId xmlns:p14="http://schemas.microsoft.com/office/powerpoint/2010/main" val="1226515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29257-D1AA-CD8B-BFB2-FAF4C1ADA788}"/>
              </a:ext>
            </a:extLst>
          </p:cNvPr>
          <p:cNvSpPr>
            <a:spLocks noGrp="1"/>
          </p:cNvSpPr>
          <p:nvPr>
            <p:ph idx="1"/>
          </p:nvPr>
        </p:nvSpPr>
        <p:spPr>
          <a:xfrm>
            <a:off x="82296" y="91440"/>
            <a:ext cx="11978640" cy="6656832"/>
          </a:xfrm>
        </p:spPr>
        <p:txBody>
          <a:bodyPr>
            <a:normAutofit fontScale="92500" lnSpcReduction="10000"/>
          </a:bodyPr>
          <a:lstStyle/>
          <a:p>
            <a:pPr marL="0" indent="0" algn="l">
              <a:buNone/>
            </a:pPr>
            <a:r>
              <a:rPr lang="ru-RU" b="1" i="0" dirty="0" err="1">
                <a:solidFill>
                  <a:srgbClr val="000000"/>
                </a:solidFill>
                <a:effectLst/>
                <a:latin typeface="Gilroy"/>
              </a:rPr>
              <a:t>Плюси</a:t>
            </a:r>
            <a:endParaRPr lang="ru-RU" b="1" i="0" dirty="0">
              <a:solidFill>
                <a:srgbClr val="000000"/>
              </a:solidFill>
              <a:effectLst/>
              <a:latin typeface="Gilroy"/>
            </a:endParaRPr>
          </a:p>
          <a:p>
            <a:pPr algn="l">
              <a:buFont typeface="Arial" panose="020B0604020202020204" pitchFamily="34" charset="0"/>
              <a:buChar char="•"/>
            </a:pPr>
            <a:r>
              <a:rPr lang="ru-RU" b="0" i="0" dirty="0">
                <a:solidFill>
                  <a:srgbClr val="000000"/>
                </a:solidFill>
                <a:effectLst/>
                <a:latin typeface="Gilroy"/>
              </a:rPr>
              <a:t>Прототип </a:t>
            </a:r>
            <a:r>
              <a:rPr lang="ru-RU" b="0" i="0" dirty="0" err="1">
                <a:solidFill>
                  <a:srgbClr val="000000"/>
                </a:solidFill>
                <a:effectLst/>
                <a:latin typeface="Gilroy"/>
              </a:rPr>
              <a:t>дозволяє</a:t>
            </a:r>
            <a:r>
              <a:rPr lang="ru-RU" b="0" i="0" dirty="0">
                <a:solidFill>
                  <a:srgbClr val="000000"/>
                </a:solidFill>
                <a:effectLst/>
                <a:latin typeface="Gilroy"/>
              </a:rPr>
              <a:t> </a:t>
            </a:r>
            <a:r>
              <a:rPr lang="ru-RU" b="0" i="0" dirty="0" err="1">
                <a:solidFill>
                  <a:srgbClr val="000000"/>
                </a:solidFill>
                <a:effectLst/>
                <a:latin typeface="Gilroy"/>
              </a:rPr>
              <a:t>показати</a:t>
            </a:r>
            <a:r>
              <a:rPr lang="ru-RU" b="0" i="0" dirty="0">
                <a:solidFill>
                  <a:srgbClr val="000000"/>
                </a:solidFill>
                <a:effectLst/>
                <a:latin typeface="Gilroy"/>
              </a:rPr>
              <a:t> </a:t>
            </a:r>
            <a:r>
              <a:rPr lang="ru-RU" b="0" i="0" dirty="0" err="1">
                <a:solidFill>
                  <a:srgbClr val="000000"/>
                </a:solidFill>
                <a:effectLst/>
                <a:latin typeface="Gilroy"/>
              </a:rPr>
              <a:t>власнику</a:t>
            </a:r>
            <a:r>
              <a:rPr lang="ru-RU" b="0" i="0" dirty="0">
                <a:solidFill>
                  <a:srgbClr val="000000"/>
                </a:solidFill>
                <a:effectLst/>
                <a:latin typeface="Gilroy"/>
              </a:rPr>
              <a:t> продукту дизайн та </a:t>
            </a:r>
            <a:r>
              <a:rPr lang="ru-RU" b="0" i="0" dirty="0" err="1">
                <a:solidFill>
                  <a:srgbClr val="000000"/>
                </a:solidFill>
                <a:effectLst/>
                <a:latin typeface="Gilroy"/>
              </a:rPr>
              <a:t>функції</a:t>
            </a:r>
            <a:r>
              <a:rPr lang="ru-RU" b="0" i="0" dirty="0">
                <a:solidFill>
                  <a:srgbClr val="000000"/>
                </a:solidFill>
                <a:effectLst/>
                <a:latin typeface="Gilroy"/>
              </a:rPr>
              <a:t> </a:t>
            </a:r>
            <a:r>
              <a:rPr lang="ru-RU" b="0" i="0" dirty="0" err="1">
                <a:solidFill>
                  <a:srgbClr val="000000"/>
                </a:solidFill>
                <a:effectLst/>
                <a:latin typeface="Gilroy"/>
              </a:rPr>
              <a:t>програми</a:t>
            </a:r>
            <a:r>
              <a:rPr lang="ru-RU" b="0" i="0" dirty="0">
                <a:solidFill>
                  <a:srgbClr val="000000"/>
                </a:solidFill>
                <a:effectLst/>
                <a:latin typeface="Gilroy"/>
              </a:rPr>
              <a:t> на </a:t>
            </a:r>
            <a:r>
              <a:rPr lang="ru-RU" b="0" i="0" dirty="0" err="1">
                <a:solidFill>
                  <a:srgbClr val="000000"/>
                </a:solidFill>
                <a:effectLst/>
                <a:latin typeface="Gilroy"/>
              </a:rPr>
              <a:t>ранніх</a:t>
            </a:r>
            <a:r>
              <a:rPr lang="ru-RU" b="0" i="0" dirty="0">
                <a:solidFill>
                  <a:srgbClr val="000000"/>
                </a:solidFill>
                <a:effectLst/>
                <a:latin typeface="Gilroy"/>
              </a:rPr>
              <a:t> </a:t>
            </a:r>
            <a:r>
              <a:rPr lang="ru-RU" b="0" i="0" dirty="0" err="1">
                <a:solidFill>
                  <a:srgbClr val="000000"/>
                </a:solidFill>
                <a:effectLst/>
                <a:latin typeface="Gilroy"/>
              </a:rPr>
              <a:t>стадіях</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a:t>
            </a:r>
            <a:r>
              <a:rPr lang="ru-RU" b="0" i="0" dirty="0" err="1">
                <a:solidFill>
                  <a:srgbClr val="000000"/>
                </a:solidFill>
                <a:effectLst/>
                <a:latin typeface="Gilroy"/>
              </a:rPr>
              <a:t>Стає</a:t>
            </a:r>
            <a:r>
              <a:rPr lang="ru-RU" b="0" i="0" dirty="0">
                <a:solidFill>
                  <a:srgbClr val="000000"/>
                </a:solidFill>
                <a:effectLst/>
                <a:latin typeface="Gilroy"/>
              </a:rPr>
              <a:t> </a:t>
            </a:r>
            <a:r>
              <a:rPr lang="ru-RU" b="0" i="0" dirty="0" err="1">
                <a:solidFill>
                  <a:srgbClr val="000000"/>
                </a:solidFill>
                <a:effectLst/>
                <a:latin typeface="Gilroy"/>
              </a:rPr>
              <a:t>простіше</a:t>
            </a:r>
            <a:r>
              <a:rPr lang="ru-RU" b="0" i="0" dirty="0">
                <a:solidFill>
                  <a:srgbClr val="000000"/>
                </a:solidFill>
                <a:effectLst/>
                <a:latin typeface="Gilroy"/>
              </a:rPr>
              <a:t> </a:t>
            </a:r>
            <a:r>
              <a:rPr lang="ru-RU" b="0" i="0" dirty="0" err="1">
                <a:solidFill>
                  <a:srgbClr val="000000"/>
                </a:solidFill>
                <a:effectLst/>
                <a:latin typeface="Gilroy"/>
              </a:rPr>
              <a:t>уточнювати</a:t>
            </a:r>
            <a:r>
              <a:rPr lang="ru-RU" b="0" i="0" dirty="0">
                <a:solidFill>
                  <a:srgbClr val="000000"/>
                </a:solidFill>
                <a:effectLst/>
                <a:latin typeface="Gilroy"/>
              </a:rPr>
              <a:t> </a:t>
            </a:r>
            <a:r>
              <a:rPr lang="ru-RU" b="0" i="0" dirty="0" err="1">
                <a:solidFill>
                  <a:srgbClr val="000000"/>
                </a:solidFill>
                <a:effectLst/>
                <a:latin typeface="Gilroy"/>
              </a:rPr>
              <a:t>завдання</a:t>
            </a:r>
            <a:r>
              <a:rPr lang="ru-RU" b="0" i="0" dirty="0">
                <a:solidFill>
                  <a:srgbClr val="000000"/>
                </a:solidFill>
                <a:effectLst/>
                <a:latin typeface="Gilroy"/>
              </a:rPr>
              <a:t> та </a:t>
            </a:r>
            <a:r>
              <a:rPr lang="ru-RU" b="0" i="0" dirty="0" err="1">
                <a:solidFill>
                  <a:srgbClr val="000000"/>
                </a:solidFill>
                <a:effectLst/>
                <a:latin typeface="Gilroy"/>
              </a:rPr>
              <a:t>вносити</a:t>
            </a:r>
            <a:r>
              <a:rPr lang="ru-RU" b="0" i="0" dirty="0">
                <a:solidFill>
                  <a:srgbClr val="000000"/>
                </a:solidFill>
                <a:effectLst/>
                <a:latin typeface="Gilroy"/>
              </a:rPr>
              <a:t> </a:t>
            </a:r>
            <a:r>
              <a:rPr lang="ru-RU" b="0" i="0" dirty="0" err="1">
                <a:solidFill>
                  <a:srgbClr val="000000"/>
                </a:solidFill>
                <a:effectLst/>
                <a:latin typeface="Gilroy"/>
              </a:rPr>
              <a:t>виправлення</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Прототипи</a:t>
            </a:r>
            <a:r>
              <a:rPr lang="ru-RU" b="0" i="0" dirty="0">
                <a:solidFill>
                  <a:srgbClr val="000000"/>
                </a:solidFill>
                <a:effectLst/>
                <a:latin typeface="Gilroy"/>
              </a:rPr>
              <a:t> </a:t>
            </a:r>
            <a:r>
              <a:rPr lang="ru-RU" b="0" i="0" dirty="0" err="1">
                <a:solidFill>
                  <a:srgbClr val="000000"/>
                </a:solidFill>
                <a:effectLst/>
                <a:latin typeface="Gilroy"/>
              </a:rPr>
              <a:t>допомагають</a:t>
            </a:r>
            <a:r>
              <a:rPr lang="ru-RU" b="0" i="0" dirty="0">
                <a:solidFill>
                  <a:srgbClr val="000000"/>
                </a:solidFill>
                <a:effectLst/>
                <a:latin typeface="Gilroy"/>
              </a:rPr>
              <a:t> </a:t>
            </a:r>
            <a:r>
              <a:rPr lang="ru-RU" b="0" i="0" dirty="0" err="1">
                <a:solidFill>
                  <a:srgbClr val="000000"/>
                </a:solidFill>
                <a:effectLst/>
                <a:latin typeface="Gilroy"/>
              </a:rPr>
              <a:t>виявити</a:t>
            </a:r>
            <a:r>
              <a:rPr lang="ru-RU" b="0" i="0" dirty="0">
                <a:solidFill>
                  <a:srgbClr val="000000"/>
                </a:solidFill>
                <a:effectLst/>
                <a:latin typeface="Gilroy"/>
              </a:rPr>
              <a:t> та </a:t>
            </a:r>
            <a:r>
              <a:rPr lang="ru-RU" b="0" i="0" dirty="0" err="1">
                <a:solidFill>
                  <a:srgbClr val="000000"/>
                </a:solidFill>
                <a:effectLst/>
                <a:latin typeface="Gilroy"/>
              </a:rPr>
              <a:t>вирішити</a:t>
            </a:r>
            <a:r>
              <a:rPr lang="ru-RU" b="0" i="0" dirty="0">
                <a:solidFill>
                  <a:srgbClr val="000000"/>
                </a:solidFill>
                <a:effectLst/>
                <a:latin typeface="Gilroy"/>
              </a:rPr>
              <a:t> </a:t>
            </a:r>
            <a:r>
              <a:rPr lang="ru-RU" b="0" i="0" dirty="0" err="1">
                <a:solidFill>
                  <a:srgbClr val="000000"/>
                </a:solidFill>
                <a:effectLst/>
                <a:latin typeface="Gilroy"/>
              </a:rPr>
              <a:t>проблеми</a:t>
            </a:r>
            <a:r>
              <a:rPr lang="ru-RU" b="0" i="0" dirty="0">
                <a:solidFill>
                  <a:srgbClr val="000000"/>
                </a:solidFill>
                <a:effectLst/>
                <a:latin typeface="Gilroy"/>
              </a:rPr>
              <a:t> до того, як команда </a:t>
            </a:r>
            <a:r>
              <a:rPr lang="ru-RU" b="0" i="0" dirty="0" err="1">
                <a:solidFill>
                  <a:srgbClr val="000000"/>
                </a:solidFill>
                <a:effectLst/>
                <a:latin typeface="Gilroy"/>
              </a:rPr>
              <a:t>інвестує</a:t>
            </a:r>
            <a:r>
              <a:rPr lang="ru-RU" b="0" i="0" dirty="0">
                <a:solidFill>
                  <a:srgbClr val="000000"/>
                </a:solidFill>
                <a:effectLst/>
                <a:latin typeface="Gilroy"/>
              </a:rPr>
              <a:t> </a:t>
            </a:r>
            <a:r>
              <a:rPr lang="ru-RU" b="0" i="0" dirty="0" err="1">
                <a:solidFill>
                  <a:srgbClr val="000000"/>
                </a:solidFill>
                <a:effectLst/>
                <a:latin typeface="Gilroy"/>
              </a:rPr>
              <a:t>багато</a:t>
            </a:r>
            <a:r>
              <a:rPr lang="ru-RU" b="0" i="0" dirty="0">
                <a:solidFill>
                  <a:srgbClr val="000000"/>
                </a:solidFill>
                <a:effectLst/>
                <a:latin typeface="Gilroy"/>
              </a:rPr>
              <a:t> сил у </a:t>
            </a:r>
            <a:r>
              <a:rPr lang="ru-RU" b="0" i="0" dirty="0" err="1">
                <a:solidFill>
                  <a:srgbClr val="000000"/>
                </a:solidFill>
                <a:effectLst/>
                <a:latin typeface="Gilroy"/>
              </a:rPr>
              <a:t>розробку</a:t>
            </a:r>
            <a:r>
              <a:rPr lang="ru-RU" b="0" i="0" dirty="0">
                <a:solidFill>
                  <a:srgbClr val="000000"/>
                </a:solidFill>
                <a:effectLst/>
                <a:latin typeface="Gilroy"/>
              </a:rPr>
              <a:t>.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знижує</a:t>
            </a:r>
            <a:r>
              <a:rPr lang="ru-RU" b="0" i="0" dirty="0">
                <a:solidFill>
                  <a:srgbClr val="000000"/>
                </a:solidFill>
                <a:effectLst/>
                <a:latin typeface="Gilroy"/>
              </a:rPr>
              <a:t> </a:t>
            </a:r>
            <a:r>
              <a:rPr lang="ru-RU" b="0" i="0" dirty="0" err="1">
                <a:solidFill>
                  <a:srgbClr val="000000"/>
                </a:solidFill>
                <a:effectLst/>
                <a:latin typeface="Gilroy"/>
              </a:rPr>
              <a:t>ризик</a:t>
            </a:r>
            <a:r>
              <a:rPr lang="ru-RU" b="0" i="0" dirty="0">
                <a:solidFill>
                  <a:srgbClr val="000000"/>
                </a:solidFill>
                <a:effectLst/>
                <a:latin typeface="Gilroy"/>
              </a:rPr>
              <a:t> </a:t>
            </a:r>
            <a:r>
              <a:rPr lang="ru-RU" b="0" i="0" dirty="0" err="1">
                <a:solidFill>
                  <a:srgbClr val="000000"/>
                </a:solidFill>
                <a:effectLst/>
                <a:latin typeface="Gilroy"/>
              </a:rPr>
              <a:t>змін</a:t>
            </a:r>
            <a:r>
              <a:rPr lang="ru-RU" b="0" i="0" dirty="0">
                <a:solidFill>
                  <a:srgbClr val="000000"/>
                </a:solidFill>
                <a:effectLst/>
                <a:latin typeface="Gilroy"/>
              </a:rPr>
              <a:t> на </a:t>
            </a:r>
            <a:r>
              <a:rPr lang="ru-RU" b="0" i="0" dirty="0" err="1">
                <a:solidFill>
                  <a:srgbClr val="000000"/>
                </a:solidFill>
                <a:effectLst/>
                <a:latin typeface="Gilroy"/>
              </a:rPr>
              <a:t>наступних</a:t>
            </a:r>
            <a:r>
              <a:rPr lang="ru-RU" b="0" i="0" dirty="0">
                <a:solidFill>
                  <a:srgbClr val="000000"/>
                </a:solidFill>
                <a:effectLst/>
                <a:latin typeface="Gilroy"/>
              </a:rPr>
              <a:t> </a:t>
            </a:r>
            <a:r>
              <a:rPr lang="ru-RU" b="0" i="0" dirty="0" err="1">
                <a:solidFill>
                  <a:srgbClr val="000000"/>
                </a:solidFill>
                <a:effectLst/>
                <a:latin typeface="Gilroy"/>
              </a:rPr>
              <a:t>етапах</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Можна</a:t>
            </a:r>
            <a:r>
              <a:rPr lang="ru-RU" b="0" i="0" dirty="0">
                <a:solidFill>
                  <a:srgbClr val="000000"/>
                </a:solidFill>
                <a:effectLst/>
                <a:latin typeface="Gilroy"/>
              </a:rPr>
              <a:t> </a:t>
            </a:r>
            <a:r>
              <a:rPr lang="ru-RU" b="0" i="0" dirty="0" err="1">
                <a:solidFill>
                  <a:srgbClr val="000000"/>
                </a:solidFill>
                <a:effectLst/>
                <a:latin typeface="Gilroy"/>
              </a:rPr>
              <a:t>швидко</a:t>
            </a:r>
            <a:r>
              <a:rPr lang="ru-RU" b="0" i="0" dirty="0">
                <a:solidFill>
                  <a:srgbClr val="000000"/>
                </a:solidFill>
                <a:effectLst/>
                <a:latin typeface="Gilroy"/>
              </a:rPr>
              <a:t> </a:t>
            </a:r>
            <a:r>
              <a:rPr lang="ru-RU" b="0" i="0" dirty="0" err="1">
                <a:solidFill>
                  <a:srgbClr val="000000"/>
                </a:solidFill>
                <a:effectLst/>
                <a:latin typeface="Gilroy"/>
              </a:rPr>
              <a:t>отримати</a:t>
            </a:r>
            <a:r>
              <a:rPr lang="ru-RU" b="0" i="0" dirty="0">
                <a:solidFill>
                  <a:srgbClr val="000000"/>
                </a:solidFill>
                <a:effectLst/>
                <a:latin typeface="Gilroy"/>
              </a:rPr>
              <a:t> </a:t>
            </a:r>
            <a:r>
              <a:rPr lang="ru-RU" b="0" i="0" dirty="0" err="1">
                <a:solidFill>
                  <a:srgbClr val="000000"/>
                </a:solidFill>
                <a:effectLst/>
                <a:latin typeface="Gilroy"/>
              </a:rPr>
              <a:t>зворотний</a:t>
            </a:r>
            <a:r>
              <a:rPr lang="ru-RU" b="0" i="0" dirty="0">
                <a:solidFill>
                  <a:srgbClr val="000000"/>
                </a:solidFill>
                <a:effectLst/>
                <a:latin typeface="Gilroy"/>
              </a:rPr>
              <a:t> </a:t>
            </a:r>
            <a:r>
              <a:rPr lang="ru-RU" b="0" i="0" dirty="0" err="1">
                <a:solidFill>
                  <a:srgbClr val="000000"/>
                </a:solidFill>
                <a:effectLst/>
                <a:latin typeface="Gilroy"/>
              </a:rPr>
              <a:t>зв'язок</a:t>
            </a:r>
            <a:r>
              <a:rPr lang="ru-RU" b="0" i="0" dirty="0">
                <a:solidFill>
                  <a:srgbClr val="000000"/>
                </a:solidFill>
                <a:effectLst/>
                <a:latin typeface="Gilroy"/>
              </a:rPr>
              <a:t> </a:t>
            </a:r>
            <a:r>
              <a:rPr lang="ru-RU" b="0" i="0" dirty="0" err="1">
                <a:solidFill>
                  <a:srgbClr val="000000"/>
                </a:solidFill>
                <a:effectLst/>
                <a:latin typeface="Gilroy"/>
              </a:rPr>
              <a:t>від</a:t>
            </a:r>
            <a:r>
              <a:rPr lang="ru-RU" b="0" i="0" dirty="0">
                <a:solidFill>
                  <a:srgbClr val="000000"/>
                </a:solidFill>
                <a:effectLst/>
                <a:latin typeface="Gilroy"/>
              </a:rPr>
              <a:t> </a:t>
            </a:r>
            <a:r>
              <a:rPr lang="ru-RU" b="0" i="0" dirty="0" err="1">
                <a:solidFill>
                  <a:srgbClr val="000000"/>
                </a:solidFill>
                <a:effectLst/>
                <a:latin typeface="Gilroy"/>
              </a:rPr>
              <a:t>користувачів</a:t>
            </a:r>
            <a:r>
              <a:rPr lang="ru-RU" b="0" i="0" dirty="0">
                <a:solidFill>
                  <a:srgbClr val="000000"/>
                </a:solidFill>
                <a:effectLst/>
                <a:latin typeface="Gilroy"/>
              </a:rPr>
              <a:t> та </a:t>
            </a:r>
            <a:r>
              <a:rPr lang="ru-RU" b="0" i="0" dirty="0" err="1">
                <a:solidFill>
                  <a:srgbClr val="000000"/>
                </a:solidFill>
                <a:effectLst/>
                <a:latin typeface="Gilroy"/>
              </a:rPr>
              <a:t>членів</a:t>
            </a:r>
            <a:r>
              <a:rPr lang="ru-RU" b="0" i="0" dirty="0">
                <a:solidFill>
                  <a:srgbClr val="000000"/>
                </a:solidFill>
                <a:effectLst/>
                <a:latin typeface="Gilroy"/>
              </a:rPr>
              <a:t> </a:t>
            </a:r>
            <a:r>
              <a:rPr lang="ru-RU" b="0" i="0" dirty="0" err="1">
                <a:solidFill>
                  <a:srgbClr val="000000"/>
                </a:solidFill>
                <a:effectLst/>
                <a:latin typeface="Gilroy"/>
              </a:rPr>
              <a:t>команди</a:t>
            </a:r>
            <a:r>
              <a:rPr lang="ru-RU" b="0" i="0" dirty="0">
                <a:solidFill>
                  <a:srgbClr val="000000"/>
                </a:solidFill>
                <a:effectLst/>
                <a:latin typeface="Gilroy"/>
              </a:rPr>
              <a:t>. </a:t>
            </a:r>
            <a:r>
              <a:rPr lang="ru-RU" b="0" i="0" dirty="0" err="1">
                <a:solidFill>
                  <a:srgbClr val="000000"/>
                </a:solidFill>
                <a:effectLst/>
                <a:latin typeface="Gilroy"/>
              </a:rPr>
              <a:t>Візуальне</a:t>
            </a:r>
            <a:r>
              <a:rPr lang="ru-RU" b="0" i="0" dirty="0">
                <a:solidFill>
                  <a:srgbClr val="000000"/>
                </a:solidFill>
                <a:effectLst/>
                <a:latin typeface="Gilroy"/>
              </a:rPr>
              <a:t> </a:t>
            </a:r>
            <a:r>
              <a:rPr lang="ru-RU" b="0" i="0" dirty="0" err="1">
                <a:solidFill>
                  <a:srgbClr val="000000"/>
                </a:solidFill>
                <a:effectLst/>
                <a:latin typeface="Gilroy"/>
              </a:rPr>
              <a:t>подання</a:t>
            </a:r>
            <a:r>
              <a:rPr lang="ru-RU" b="0" i="0" dirty="0">
                <a:solidFill>
                  <a:srgbClr val="000000"/>
                </a:solidFill>
                <a:effectLst/>
                <a:latin typeface="Gilroy"/>
              </a:rPr>
              <a:t> також </a:t>
            </a:r>
            <a:r>
              <a:rPr lang="ru-RU" b="0" i="0" dirty="0" err="1">
                <a:solidFill>
                  <a:srgbClr val="000000"/>
                </a:solidFill>
                <a:effectLst/>
                <a:latin typeface="Gilroy"/>
              </a:rPr>
              <a:t>знижує</a:t>
            </a:r>
            <a:r>
              <a:rPr lang="ru-RU" b="0" i="0" dirty="0">
                <a:solidFill>
                  <a:srgbClr val="000000"/>
                </a:solidFill>
                <a:effectLst/>
                <a:latin typeface="Gilroy"/>
              </a:rPr>
              <a:t> </a:t>
            </a:r>
            <a:r>
              <a:rPr lang="ru-RU" b="0" i="0" dirty="0" err="1">
                <a:solidFill>
                  <a:srgbClr val="000000"/>
                </a:solidFill>
                <a:effectLst/>
                <a:latin typeface="Gilroy"/>
              </a:rPr>
              <a:t>ризик</a:t>
            </a:r>
            <a:r>
              <a:rPr lang="ru-RU" b="0" i="0" dirty="0">
                <a:solidFill>
                  <a:srgbClr val="000000"/>
                </a:solidFill>
                <a:effectLst/>
                <a:latin typeface="Gilroy"/>
              </a:rPr>
              <a:t> </a:t>
            </a:r>
            <a:r>
              <a:rPr lang="ru-RU" b="0" i="0" dirty="0" err="1">
                <a:solidFill>
                  <a:srgbClr val="000000"/>
                </a:solidFill>
                <a:effectLst/>
                <a:latin typeface="Gilroy"/>
              </a:rPr>
              <a:t>нерозуміння</a:t>
            </a:r>
            <a:r>
              <a:rPr lang="ru-RU" b="0" i="0" dirty="0">
                <a:solidFill>
                  <a:srgbClr val="000000"/>
                </a:solidFill>
                <a:effectLst/>
                <a:latin typeface="Gilroy"/>
              </a:rPr>
              <a:t>.</a:t>
            </a:r>
          </a:p>
          <a:p>
            <a:pPr algn="l">
              <a:buFont typeface="Arial" panose="020B0604020202020204" pitchFamily="34" charset="0"/>
              <a:buChar char="•"/>
            </a:pPr>
            <a:endParaRPr lang="ru-RU" b="0" i="0" dirty="0">
              <a:solidFill>
                <a:srgbClr val="000000"/>
              </a:solidFill>
              <a:effectLst/>
              <a:latin typeface="Gilroy"/>
            </a:endParaRPr>
          </a:p>
          <a:p>
            <a:pPr marL="0" indent="0" algn="l">
              <a:buNone/>
            </a:pPr>
            <a:r>
              <a:rPr lang="ru-RU" b="1" i="0" dirty="0" err="1">
                <a:solidFill>
                  <a:srgbClr val="000000"/>
                </a:solidFill>
                <a:effectLst/>
                <a:latin typeface="Gilroy"/>
              </a:rPr>
              <a:t>Мінуси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Створення</a:t>
            </a:r>
            <a:r>
              <a:rPr lang="ru-RU" b="0" i="0" dirty="0">
                <a:solidFill>
                  <a:srgbClr val="000000"/>
                </a:solidFill>
                <a:effectLst/>
                <a:latin typeface="Gilroy"/>
              </a:rPr>
              <a:t> </a:t>
            </a:r>
            <a:r>
              <a:rPr lang="ru-RU" b="0" i="0" dirty="0" err="1">
                <a:solidFill>
                  <a:srgbClr val="000000"/>
                </a:solidFill>
                <a:effectLst/>
                <a:latin typeface="Gilroy"/>
              </a:rPr>
              <a:t>прототипів</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тривати</a:t>
            </a:r>
            <a:r>
              <a:rPr lang="ru-RU" b="0" i="0" dirty="0">
                <a:solidFill>
                  <a:srgbClr val="000000"/>
                </a:solidFill>
                <a:effectLst/>
                <a:latin typeface="Gilroy"/>
              </a:rPr>
              <a:t> </a:t>
            </a:r>
            <a:r>
              <a:rPr lang="ru-RU" b="0" i="0" dirty="0" err="1">
                <a:solidFill>
                  <a:srgbClr val="000000"/>
                </a:solidFill>
                <a:effectLst/>
                <a:latin typeface="Gilroy"/>
              </a:rPr>
              <a:t>багато</a:t>
            </a:r>
            <a:r>
              <a:rPr lang="ru-RU" b="0" i="0" dirty="0">
                <a:solidFill>
                  <a:srgbClr val="000000"/>
                </a:solidFill>
                <a:effectLst/>
                <a:latin typeface="Gilroy"/>
              </a:rPr>
              <a:t> часу, особливо у </a:t>
            </a:r>
            <a:r>
              <a:rPr lang="ru-RU" b="0" i="0" dirty="0" err="1">
                <a:solidFill>
                  <a:srgbClr val="000000"/>
                </a:solidFill>
                <a:effectLst/>
                <a:latin typeface="Gilroy"/>
              </a:rPr>
              <a:t>складних</a:t>
            </a:r>
            <a:r>
              <a:rPr lang="ru-RU" b="0" i="0" dirty="0">
                <a:solidFill>
                  <a:srgbClr val="000000"/>
                </a:solidFill>
                <a:effectLst/>
                <a:latin typeface="Gilroy"/>
              </a:rPr>
              <a:t> </a:t>
            </a:r>
            <a:r>
              <a:rPr lang="ru-RU" b="0" i="0" dirty="0" err="1">
                <a:solidFill>
                  <a:srgbClr val="000000"/>
                </a:solidFill>
                <a:effectLst/>
                <a:latin typeface="Gilroy"/>
              </a:rPr>
              <a:t>додатків</a:t>
            </a:r>
            <a:r>
              <a:rPr lang="ru-RU" b="0" i="0" dirty="0">
                <a:solidFill>
                  <a:srgbClr val="000000"/>
                </a:solidFill>
                <a:effectLst/>
                <a:latin typeface="Gilroy"/>
              </a:rPr>
              <a:t>. </a:t>
            </a:r>
            <a:r>
              <a:rPr lang="ru-RU" b="0" i="0" dirty="0" err="1">
                <a:solidFill>
                  <a:srgbClr val="000000"/>
                </a:solidFill>
                <a:effectLst/>
                <a:latin typeface="Gilroy"/>
              </a:rPr>
              <a:t>Розробка</a:t>
            </a:r>
            <a:r>
              <a:rPr lang="ru-RU" b="0" i="0" dirty="0">
                <a:solidFill>
                  <a:srgbClr val="000000"/>
                </a:solidFill>
                <a:effectLst/>
                <a:latin typeface="Gilroy"/>
              </a:rPr>
              <a:t> </a:t>
            </a:r>
            <a:r>
              <a:rPr lang="ru-RU" b="0" i="0" dirty="0" err="1">
                <a:solidFill>
                  <a:srgbClr val="000000"/>
                </a:solidFill>
                <a:effectLst/>
                <a:latin typeface="Gilroy"/>
              </a:rPr>
              <a:t>кількох</a:t>
            </a:r>
            <a:r>
              <a:rPr lang="ru-RU" b="0" i="0" dirty="0">
                <a:solidFill>
                  <a:srgbClr val="000000"/>
                </a:solidFill>
                <a:effectLst/>
                <a:latin typeface="Gilroy"/>
              </a:rPr>
              <a:t> </a:t>
            </a:r>
            <a:r>
              <a:rPr lang="ru-RU" b="0" i="0" dirty="0" err="1">
                <a:solidFill>
                  <a:srgbClr val="000000"/>
                </a:solidFill>
                <a:effectLst/>
                <a:latin typeface="Gilroy"/>
              </a:rPr>
              <a:t>версій</a:t>
            </a:r>
            <a:r>
              <a:rPr lang="ru-RU" b="0" i="0" dirty="0">
                <a:solidFill>
                  <a:srgbClr val="000000"/>
                </a:solidFill>
                <a:effectLst/>
                <a:latin typeface="Gilroy"/>
              </a:rPr>
              <a:t> </a:t>
            </a:r>
            <a:r>
              <a:rPr lang="ru-RU" b="0" i="0" dirty="0" err="1">
                <a:solidFill>
                  <a:srgbClr val="000000"/>
                </a:solidFill>
                <a:effectLst/>
                <a:latin typeface="Gilroy"/>
              </a:rPr>
              <a:t>теж</a:t>
            </a:r>
            <a:r>
              <a:rPr lang="ru-RU" b="0" i="0" dirty="0">
                <a:solidFill>
                  <a:srgbClr val="000000"/>
                </a:solidFill>
                <a:effectLst/>
                <a:latin typeface="Gilroy"/>
              </a:rPr>
              <a:t> не </a:t>
            </a:r>
            <a:r>
              <a:rPr lang="ru-RU" b="0" i="0" dirty="0" err="1">
                <a:solidFill>
                  <a:srgbClr val="000000"/>
                </a:solidFill>
                <a:effectLst/>
                <a:latin typeface="Gilroy"/>
              </a:rPr>
              <a:t>швидкий</a:t>
            </a:r>
            <a:r>
              <a:rPr lang="ru-RU" b="0" i="0" dirty="0">
                <a:solidFill>
                  <a:srgbClr val="000000"/>
                </a:solidFill>
                <a:effectLst/>
                <a:latin typeface="Gilroy"/>
              </a:rPr>
              <a:t> </a:t>
            </a:r>
            <a:r>
              <a:rPr lang="ru-RU" b="0" i="0" dirty="0" err="1">
                <a:solidFill>
                  <a:srgbClr val="000000"/>
                </a:solidFill>
                <a:effectLst/>
                <a:latin typeface="Gilroy"/>
              </a:rPr>
              <a:t>процес</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Прототипи</a:t>
            </a:r>
            <a:r>
              <a:rPr lang="ru-RU" b="0" i="0" dirty="0">
                <a:solidFill>
                  <a:srgbClr val="000000"/>
                </a:solidFill>
                <a:effectLst/>
                <a:latin typeface="Gilroy"/>
              </a:rPr>
              <a:t> не </a:t>
            </a:r>
            <a:r>
              <a:rPr lang="ru-RU" b="0" i="0" dirty="0" err="1">
                <a:solidFill>
                  <a:srgbClr val="000000"/>
                </a:solidFill>
                <a:effectLst/>
                <a:latin typeface="Gilroy"/>
              </a:rPr>
              <a:t>повністю</a:t>
            </a:r>
            <a:r>
              <a:rPr lang="ru-RU" b="0" i="0" dirty="0">
                <a:solidFill>
                  <a:srgbClr val="000000"/>
                </a:solidFill>
                <a:effectLst/>
                <a:latin typeface="Gilroy"/>
              </a:rPr>
              <a:t> </a:t>
            </a:r>
            <a:r>
              <a:rPr lang="ru-RU" b="0" i="0" dirty="0" err="1">
                <a:solidFill>
                  <a:srgbClr val="000000"/>
                </a:solidFill>
                <a:effectLst/>
                <a:latin typeface="Gilroy"/>
              </a:rPr>
              <a:t>відображають</a:t>
            </a:r>
            <a:r>
              <a:rPr lang="ru-RU" b="0" i="0" dirty="0">
                <a:solidFill>
                  <a:srgbClr val="000000"/>
                </a:solidFill>
                <a:effectLst/>
                <a:latin typeface="Gilroy"/>
              </a:rPr>
              <a:t> </a:t>
            </a:r>
            <a:r>
              <a:rPr lang="ru-RU" b="0" i="0" dirty="0" err="1">
                <a:solidFill>
                  <a:srgbClr val="000000"/>
                </a:solidFill>
                <a:effectLst/>
                <a:latin typeface="Gilroy"/>
              </a:rPr>
              <a:t>функції</a:t>
            </a:r>
            <a:r>
              <a:rPr lang="ru-RU" b="0" i="0" dirty="0">
                <a:solidFill>
                  <a:srgbClr val="000000"/>
                </a:solidFill>
                <a:effectLst/>
                <a:latin typeface="Gilroy"/>
              </a:rPr>
              <a:t> </a:t>
            </a:r>
            <a:r>
              <a:rPr lang="ru-RU" b="0" i="0" dirty="0" err="1">
                <a:solidFill>
                  <a:srgbClr val="000000"/>
                </a:solidFill>
                <a:effectLst/>
                <a:latin typeface="Gilroy"/>
              </a:rPr>
              <a:t>кінцевої</a:t>
            </a:r>
            <a:r>
              <a:rPr lang="ru-RU" b="0" i="0" dirty="0">
                <a:solidFill>
                  <a:srgbClr val="000000"/>
                </a:solidFill>
                <a:effectLst/>
                <a:latin typeface="Gilroy"/>
              </a:rPr>
              <a:t> </a:t>
            </a:r>
            <a:r>
              <a:rPr lang="ru-RU" b="0" i="0" dirty="0" err="1">
                <a:solidFill>
                  <a:srgbClr val="000000"/>
                </a:solidFill>
                <a:effectLst/>
                <a:latin typeface="Gilroy"/>
              </a:rPr>
              <a:t>програми</a:t>
            </a:r>
            <a:r>
              <a:rPr lang="ru-RU" b="0" i="0" dirty="0">
                <a:solidFill>
                  <a:srgbClr val="000000"/>
                </a:solidFill>
                <a:effectLst/>
                <a:latin typeface="Gilroy"/>
              </a:rPr>
              <a:t>, </a:t>
            </a:r>
            <a:r>
              <a:rPr lang="ru-RU" b="0" i="0" dirty="0" err="1">
                <a:solidFill>
                  <a:srgbClr val="000000"/>
                </a:solidFill>
                <a:effectLst/>
                <a:latin typeface="Gilroy"/>
              </a:rPr>
              <a:t>що</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призвести</a:t>
            </a:r>
            <a:r>
              <a:rPr lang="ru-RU" b="0" i="0" dirty="0">
                <a:solidFill>
                  <a:srgbClr val="000000"/>
                </a:solidFill>
                <a:effectLst/>
                <a:latin typeface="Gilroy"/>
              </a:rPr>
              <a:t> до </a:t>
            </a:r>
            <a:r>
              <a:rPr lang="ru-RU" b="0" i="0" dirty="0" err="1">
                <a:solidFill>
                  <a:srgbClr val="000000"/>
                </a:solidFill>
                <a:effectLst/>
                <a:latin typeface="Gilroy"/>
              </a:rPr>
              <a:t>розходження</a:t>
            </a:r>
            <a:r>
              <a:rPr lang="ru-RU" b="0" i="0" dirty="0">
                <a:solidFill>
                  <a:srgbClr val="000000"/>
                </a:solidFill>
                <a:effectLst/>
                <a:latin typeface="Gilroy"/>
              </a:rPr>
              <a:t> </a:t>
            </a:r>
            <a:r>
              <a:rPr lang="ru-RU" b="0" i="0" dirty="0" err="1">
                <a:solidFill>
                  <a:srgbClr val="000000"/>
                </a:solidFill>
                <a:effectLst/>
                <a:latin typeface="Gilroy"/>
              </a:rPr>
              <a:t>між</a:t>
            </a:r>
            <a:r>
              <a:rPr lang="ru-RU" b="0" i="0" dirty="0">
                <a:solidFill>
                  <a:srgbClr val="000000"/>
                </a:solidFill>
                <a:effectLst/>
                <a:latin typeface="Gilroy"/>
              </a:rPr>
              <a:t> </a:t>
            </a:r>
            <a:r>
              <a:rPr lang="ru-RU" b="0" i="0" dirty="0" err="1">
                <a:solidFill>
                  <a:srgbClr val="000000"/>
                </a:solidFill>
                <a:effectLst/>
                <a:latin typeface="Gilroy"/>
              </a:rPr>
              <a:t>очікуваннями</a:t>
            </a:r>
            <a:r>
              <a:rPr lang="ru-RU" b="0" i="0" dirty="0">
                <a:solidFill>
                  <a:srgbClr val="000000"/>
                </a:solidFill>
                <a:effectLst/>
                <a:latin typeface="Gilroy"/>
              </a:rPr>
              <a:t> та </a:t>
            </a:r>
            <a:r>
              <a:rPr lang="ru-RU" b="0" i="0" dirty="0" err="1">
                <a:solidFill>
                  <a:srgbClr val="000000"/>
                </a:solidFill>
                <a:effectLst/>
                <a:latin typeface="Gilroy"/>
              </a:rPr>
              <a:t>реальністю</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Розробка</a:t>
            </a:r>
            <a:r>
              <a:rPr lang="ru-RU" b="0" i="0" dirty="0">
                <a:solidFill>
                  <a:srgbClr val="000000"/>
                </a:solidFill>
                <a:effectLst/>
                <a:latin typeface="Gilroy"/>
              </a:rPr>
              <a:t> та </a:t>
            </a:r>
            <a:r>
              <a:rPr lang="ru-RU" b="0" i="0" dirty="0" err="1">
                <a:solidFill>
                  <a:srgbClr val="000000"/>
                </a:solidFill>
                <a:effectLst/>
                <a:latin typeface="Gilroy"/>
              </a:rPr>
              <a:t>підтримка</a:t>
            </a:r>
            <a:r>
              <a:rPr lang="ru-RU" b="0" i="0" dirty="0">
                <a:solidFill>
                  <a:srgbClr val="000000"/>
                </a:solidFill>
                <a:effectLst/>
                <a:latin typeface="Gilroy"/>
              </a:rPr>
              <a:t> </a:t>
            </a:r>
            <a:r>
              <a:rPr lang="ru-RU" b="0" i="0" dirty="0" err="1">
                <a:solidFill>
                  <a:srgbClr val="000000"/>
                </a:solidFill>
                <a:effectLst/>
                <a:latin typeface="Gilroy"/>
              </a:rPr>
              <a:t>прототипів</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вимагати</a:t>
            </a:r>
            <a:r>
              <a:rPr lang="ru-RU" b="0" i="0" dirty="0">
                <a:solidFill>
                  <a:srgbClr val="000000"/>
                </a:solidFill>
                <a:effectLst/>
                <a:latin typeface="Gilroy"/>
              </a:rPr>
              <a:t> </a:t>
            </a:r>
            <a:r>
              <a:rPr lang="ru-RU" b="0" i="0" dirty="0" err="1">
                <a:solidFill>
                  <a:srgbClr val="000000"/>
                </a:solidFill>
                <a:effectLst/>
                <a:latin typeface="Gilroy"/>
              </a:rPr>
              <a:t>додаткових</a:t>
            </a:r>
            <a:r>
              <a:rPr lang="ru-RU" b="0" i="0" dirty="0">
                <a:solidFill>
                  <a:srgbClr val="000000"/>
                </a:solidFill>
                <a:effectLst/>
                <a:latin typeface="Gilroy"/>
              </a:rPr>
              <a:t> </a:t>
            </a:r>
            <a:r>
              <a:rPr lang="ru-RU" b="0" i="0" dirty="0" err="1">
                <a:solidFill>
                  <a:srgbClr val="000000"/>
                </a:solidFill>
                <a:effectLst/>
                <a:latin typeface="Gilroy"/>
              </a:rPr>
              <a:t>ресурсів</a:t>
            </a:r>
            <a:r>
              <a:rPr lang="ru-RU" b="0" i="0" dirty="0">
                <a:solidFill>
                  <a:srgbClr val="000000"/>
                </a:solidFill>
                <a:effectLst/>
                <a:latin typeface="Gilroy"/>
              </a:rPr>
              <a:t>, у тому </a:t>
            </a:r>
            <a:r>
              <a:rPr lang="ru-RU" b="0" i="0" dirty="0" err="1">
                <a:solidFill>
                  <a:srgbClr val="000000"/>
                </a:solidFill>
                <a:effectLst/>
                <a:latin typeface="Gilroy"/>
              </a:rPr>
              <a:t>числі</a:t>
            </a:r>
            <a:r>
              <a:rPr lang="ru-RU" b="0" i="0" dirty="0">
                <a:solidFill>
                  <a:srgbClr val="000000"/>
                </a:solidFill>
                <a:effectLst/>
                <a:latin typeface="Gilroy"/>
              </a:rPr>
              <a:t> оплати </a:t>
            </a:r>
            <a:r>
              <a:rPr lang="ru-RU" b="0" i="0" dirty="0" err="1">
                <a:solidFill>
                  <a:srgbClr val="000000"/>
                </a:solidFill>
                <a:effectLst/>
                <a:latin typeface="Gilroy"/>
              </a:rPr>
              <a:t>праці</a:t>
            </a:r>
            <a:r>
              <a:rPr lang="ru-RU" b="0" i="0" dirty="0">
                <a:solidFill>
                  <a:srgbClr val="000000"/>
                </a:solidFill>
                <a:effectLst/>
                <a:latin typeface="Gilroy"/>
              </a:rPr>
              <a:t> </a:t>
            </a:r>
            <a:r>
              <a:rPr lang="ru-RU" b="0" i="0" dirty="0" err="1">
                <a:solidFill>
                  <a:srgbClr val="000000"/>
                </a:solidFill>
                <a:effectLst/>
                <a:latin typeface="Gilroy"/>
              </a:rPr>
              <a:t>команди</a:t>
            </a:r>
            <a:r>
              <a:rPr lang="ru-RU" b="0" i="0" dirty="0">
                <a:solidFill>
                  <a:srgbClr val="000000"/>
                </a:solidFill>
                <a:effectLst/>
                <a:latin typeface="Gilroy"/>
              </a:rPr>
              <a:t>.</a:t>
            </a:r>
          </a:p>
          <a:p>
            <a:endParaRPr lang="en-US" dirty="0"/>
          </a:p>
        </p:txBody>
      </p:sp>
    </p:spTree>
    <p:extLst>
      <p:ext uri="{BB962C8B-B14F-4D97-AF65-F5344CB8AC3E}">
        <p14:creationId xmlns:p14="http://schemas.microsoft.com/office/powerpoint/2010/main" val="2837329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82F8-D405-E7D0-DDFB-2B257EE5CD6F}"/>
              </a:ext>
            </a:extLst>
          </p:cNvPr>
          <p:cNvSpPr>
            <a:spLocks noGrp="1"/>
          </p:cNvSpPr>
          <p:nvPr>
            <p:ph type="title"/>
          </p:nvPr>
        </p:nvSpPr>
        <p:spPr/>
        <p:txBody>
          <a:bodyPr/>
          <a:lstStyle/>
          <a:p>
            <a:r>
              <a:rPr lang="ru-RU" b="1" i="0" dirty="0">
                <a:solidFill>
                  <a:srgbClr val="000000"/>
                </a:solidFill>
                <a:effectLst/>
                <a:latin typeface="Gilroy"/>
              </a:rPr>
              <a:t>Кому </a:t>
            </a:r>
            <a:r>
              <a:rPr lang="ru-RU" b="1" i="0" dirty="0" err="1">
                <a:solidFill>
                  <a:srgbClr val="000000"/>
                </a:solidFill>
                <a:effectLst/>
                <a:latin typeface="Gilroy"/>
              </a:rPr>
              <a:t>підходить</a:t>
            </a:r>
            <a:endParaRPr lang="en-US" dirty="0"/>
          </a:p>
        </p:txBody>
      </p:sp>
      <p:sp>
        <p:nvSpPr>
          <p:cNvPr id="3" name="Content Placeholder 2">
            <a:extLst>
              <a:ext uri="{FF2B5EF4-FFF2-40B4-BE49-F238E27FC236}">
                <a16:creationId xmlns:a16="http://schemas.microsoft.com/office/drawing/2014/main" id="{963B4540-CB56-2411-D73F-847ACD4A6C2C}"/>
              </a:ext>
            </a:extLst>
          </p:cNvPr>
          <p:cNvSpPr>
            <a:spLocks noGrp="1"/>
          </p:cNvSpPr>
          <p:nvPr>
            <p:ph idx="1"/>
          </p:nvPr>
        </p:nvSpPr>
        <p:spPr/>
        <p:txBody>
          <a:bodyPr/>
          <a:lstStyle/>
          <a:p>
            <a:r>
              <a:rPr lang="ru-RU" b="0" i="0" dirty="0" err="1">
                <a:solidFill>
                  <a:srgbClr val="000000"/>
                </a:solidFill>
                <a:effectLst/>
                <a:latin typeface="Gilroy"/>
              </a:rPr>
              <a:t>Розробка</a:t>
            </a:r>
            <a:r>
              <a:rPr lang="ru-RU" b="0" i="0" dirty="0">
                <a:solidFill>
                  <a:srgbClr val="000000"/>
                </a:solidFill>
                <a:effectLst/>
                <a:latin typeface="Gilroy"/>
              </a:rPr>
              <a:t> </a:t>
            </a:r>
            <a:r>
              <a:rPr lang="ru-RU" b="0" i="0" dirty="0" err="1">
                <a:solidFill>
                  <a:srgbClr val="000000"/>
                </a:solidFill>
                <a:effectLst/>
                <a:latin typeface="Gilroy"/>
              </a:rPr>
              <a:t>програми</a:t>
            </a:r>
            <a:r>
              <a:rPr lang="ru-RU" b="0" i="0" dirty="0">
                <a:solidFill>
                  <a:srgbClr val="000000"/>
                </a:solidFill>
                <a:effectLst/>
                <a:latin typeface="Gilroy"/>
              </a:rPr>
              <a:t> з прототипу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із</a:t>
            </a:r>
            <a:r>
              <a:rPr lang="ru-RU" b="0" i="0" dirty="0">
                <a:solidFill>
                  <a:srgbClr val="000000"/>
                </a:solidFill>
                <a:effectLst/>
                <a:latin typeface="Gilroy"/>
              </a:rPr>
              <a:t> великою </a:t>
            </a:r>
            <a:r>
              <a:rPr lang="ru-RU" b="0" i="0" dirty="0" err="1">
                <a:solidFill>
                  <a:srgbClr val="000000"/>
                </a:solidFill>
                <a:effectLst/>
                <a:latin typeface="Gilroy"/>
              </a:rPr>
              <a:t>кількістю</a:t>
            </a:r>
            <a:r>
              <a:rPr lang="ru-RU" b="0" i="0" dirty="0">
                <a:solidFill>
                  <a:srgbClr val="000000"/>
                </a:solidFill>
                <a:effectLst/>
                <a:latin typeface="Gilroy"/>
              </a:rPr>
              <a:t> </a:t>
            </a:r>
            <a:r>
              <a:rPr lang="ru-RU" b="0" i="0" dirty="0" err="1">
                <a:solidFill>
                  <a:srgbClr val="000000"/>
                </a:solidFill>
                <a:effectLst/>
                <a:latin typeface="Gilroy"/>
              </a:rPr>
              <a:t>невідомих</a:t>
            </a:r>
            <a:r>
              <a:rPr lang="ru-RU" b="0" i="0" dirty="0">
                <a:solidFill>
                  <a:srgbClr val="000000"/>
                </a:solidFill>
                <a:effectLst/>
                <a:latin typeface="Gilroy"/>
              </a:rPr>
              <a:t>, коли </a:t>
            </a:r>
            <a:r>
              <a:rPr lang="ru-RU" b="0" i="0" dirty="0" err="1">
                <a:solidFill>
                  <a:srgbClr val="000000"/>
                </a:solidFill>
                <a:effectLst/>
                <a:latin typeface="Gilroy"/>
              </a:rPr>
              <a:t>команді</a:t>
            </a:r>
            <a:r>
              <a:rPr lang="ru-RU" b="0" i="0" dirty="0">
                <a:solidFill>
                  <a:srgbClr val="000000"/>
                </a:solidFill>
                <a:effectLst/>
                <a:latin typeface="Gilroy"/>
              </a:rPr>
              <a:t> </a:t>
            </a:r>
            <a:r>
              <a:rPr lang="ru-RU" b="0" i="0" dirty="0" err="1">
                <a:solidFill>
                  <a:srgbClr val="000000"/>
                </a:solidFill>
                <a:effectLst/>
                <a:latin typeface="Gilroy"/>
              </a:rPr>
              <a:t>розробників</a:t>
            </a:r>
            <a:r>
              <a:rPr lang="ru-RU" b="0" i="0" dirty="0">
                <a:solidFill>
                  <a:srgbClr val="000000"/>
                </a:solidFill>
                <a:effectLst/>
                <a:latin typeface="Gilroy"/>
              </a:rPr>
              <a:t> </a:t>
            </a:r>
            <a:r>
              <a:rPr lang="ru-RU" b="0" i="0" dirty="0" err="1">
                <a:solidFill>
                  <a:srgbClr val="000000"/>
                </a:solidFill>
                <a:effectLst/>
                <a:latin typeface="Gilroy"/>
              </a:rPr>
              <a:t>необхідно</a:t>
            </a:r>
            <a:r>
              <a:rPr lang="ru-RU" b="0" i="0" dirty="0">
                <a:solidFill>
                  <a:srgbClr val="000000"/>
                </a:solidFill>
                <a:effectLst/>
                <a:latin typeface="Gilroy"/>
              </a:rPr>
              <a:t> </a:t>
            </a:r>
            <a:r>
              <a:rPr lang="ru-RU" b="0" i="0" dirty="0" err="1">
                <a:solidFill>
                  <a:srgbClr val="000000"/>
                </a:solidFill>
                <a:effectLst/>
                <a:latin typeface="Gilroy"/>
              </a:rPr>
              <a:t>працювати</a:t>
            </a:r>
            <a:r>
              <a:rPr lang="ru-RU" b="0" i="0" dirty="0">
                <a:solidFill>
                  <a:srgbClr val="000000"/>
                </a:solidFill>
                <a:effectLst/>
                <a:latin typeface="Gilroy"/>
              </a:rPr>
              <a:t> над демо-</a:t>
            </a:r>
            <a:r>
              <a:rPr lang="ru-RU" b="0" i="0" dirty="0" err="1">
                <a:solidFill>
                  <a:srgbClr val="000000"/>
                </a:solidFill>
                <a:effectLst/>
                <a:latin typeface="Gilroy"/>
              </a:rPr>
              <a:t>версією</a:t>
            </a:r>
            <a:r>
              <a:rPr lang="ru-RU" b="0" i="0" dirty="0">
                <a:solidFill>
                  <a:srgbClr val="000000"/>
                </a:solidFill>
                <a:effectLst/>
                <a:latin typeface="Gilroy"/>
              </a:rPr>
              <a:t> </a:t>
            </a:r>
            <a:r>
              <a:rPr lang="ru-RU" b="0" i="0" dirty="0" err="1">
                <a:solidFill>
                  <a:srgbClr val="000000"/>
                </a:solidFill>
                <a:effectLst/>
                <a:latin typeface="Gilroy"/>
              </a:rPr>
              <a:t>кінцевого</a:t>
            </a:r>
            <a:r>
              <a:rPr lang="ru-RU" b="0" i="0" dirty="0">
                <a:solidFill>
                  <a:srgbClr val="000000"/>
                </a:solidFill>
                <a:effectLst/>
                <a:latin typeface="Gilroy"/>
              </a:rPr>
              <a:t> продукту.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ідеальний</a:t>
            </a:r>
            <a:r>
              <a:rPr lang="ru-RU" b="0" i="0" dirty="0">
                <a:solidFill>
                  <a:srgbClr val="000000"/>
                </a:solidFill>
                <a:effectLst/>
                <a:latin typeface="Gilroy"/>
              </a:rPr>
              <a:t> </a:t>
            </a:r>
            <a:r>
              <a:rPr lang="ru-RU" b="0" i="0" dirty="0" err="1">
                <a:solidFill>
                  <a:srgbClr val="000000"/>
                </a:solidFill>
                <a:effectLst/>
                <a:latin typeface="Gilroy"/>
              </a:rPr>
              <a:t>варіант</a:t>
            </a:r>
            <a:r>
              <a:rPr lang="ru-RU" b="0" i="0" dirty="0">
                <a:solidFill>
                  <a:srgbClr val="000000"/>
                </a:solidFill>
                <a:effectLst/>
                <a:latin typeface="Gilroy"/>
              </a:rPr>
              <a:t>, коли не </a:t>
            </a:r>
            <a:r>
              <a:rPr lang="ru-RU" b="0" i="0" dirty="0" err="1">
                <a:solidFill>
                  <a:srgbClr val="000000"/>
                </a:solidFill>
                <a:effectLst/>
                <a:latin typeface="Gilroy"/>
              </a:rPr>
              <a:t>потрібна</a:t>
            </a:r>
            <a:r>
              <a:rPr lang="ru-RU" b="0" i="0" dirty="0">
                <a:solidFill>
                  <a:srgbClr val="000000"/>
                </a:solidFill>
                <a:effectLst/>
                <a:latin typeface="Gilroy"/>
              </a:rPr>
              <a:t> </a:t>
            </a:r>
            <a:r>
              <a:rPr lang="ru-RU" b="0" i="0" dirty="0" err="1">
                <a:solidFill>
                  <a:srgbClr val="000000"/>
                </a:solidFill>
                <a:effectLst/>
                <a:latin typeface="Gilroy"/>
              </a:rPr>
              <a:t>докладна</a:t>
            </a:r>
            <a:r>
              <a:rPr lang="ru-RU" b="0" i="0" dirty="0">
                <a:solidFill>
                  <a:srgbClr val="000000"/>
                </a:solidFill>
                <a:effectLst/>
                <a:latin typeface="Gilroy"/>
              </a:rPr>
              <a:t> </a:t>
            </a:r>
            <a:r>
              <a:rPr lang="ru-RU" b="0" i="0" dirty="0" err="1">
                <a:solidFill>
                  <a:srgbClr val="000000"/>
                </a:solidFill>
                <a:effectLst/>
                <a:latin typeface="Gilroy"/>
              </a:rPr>
              <a:t>документація</a:t>
            </a:r>
            <a:r>
              <a:rPr lang="ru-RU" b="0" i="0" dirty="0">
                <a:solidFill>
                  <a:srgbClr val="000000"/>
                </a:solidFill>
                <a:effectLst/>
                <a:latin typeface="Gilroy"/>
              </a:rPr>
              <a:t> та </a:t>
            </a:r>
            <a:r>
              <a:rPr lang="ru-RU" b="0" i="0" dirty="0" err="1">
                <a:solidFill>
                  <a:srgbClr val="000000"/>
                </a:solidFill>
                <a:effectLst/>
                <a:latin typeface="Gilroy"/>
              </a:rPr>
              <a:t>основна</a:t>
            </a:r>
            <a:r>
              <a:rPr lang="ru-RU" b="0" i="0" dirty="0">
                <a:solidFill>
                  <a:srgbClr val="000000"/>
                </a:solidFill>
                <a:effectLst/>
                <a:latin typeface="Gilroy"/>
              </a:rPr>
              <a:t> </a:t>
            </a:r>
            <a:r>
              <a:rPr lang="ru-RU" b="0" i="0" dirty="0" err="1">
                <a:solidFill>
                  <a:srgbClr val="000000"/>
                </a:solidFill>
                <a:effectLst/>
                <a:latin typeface="Gilroy"/>
              </a:rPr>
              <a:t>увага</a:t>
            </a:r>
            <a:r>
              <a:rPr lang="ru-RU" b="0" i="0" dirty="0">
                <a:solidFill>
                  <a:srgbClr val="000000"/>
                </a:solidFill>
                <a:effectLst/>
                <a:latin typeface="Gilroy"/>
              </a:rPr>
              <a:t> </a:t>
            </a:r>
            <a:r>
              <a:rPr lang="ru-RU" b="0" i="0" dirty="0" err="1">
                <a:solidFill>
                  <a:srgbClr val="000000"/>
                </a:solidFill>
                <a:effectLst/>
                <a:latin typeface="Gilroy"/>
              </a:rPr>
              <a:t>приділяється</a:t>
            </a:r>
            <a:r>
              <a:rPr lang="ru-RU" b="0" i="0" dirty="0">
                <a:solidFill>
                  <a:srgbClr val="000000"/>
                </a:solidFill>
                <a:effectLst/>
                <a:latin typeface="Gilroy"/>
              </a:rPr>
              <a:t> </a:t>
            </a:r>
            <a:r>
              <a:rPr lang="ru-RU" b="0" i="0" dirty="0" err="1">
                <a:solidFill>
                  <a:srgbClr val="000000"/>
                </a:solidFill>
                <a:effectLst/>
                <a:latin typeface="Gilroy"/>
              </a:rPr>
              <a:t>зворотному</a:t>
            </a:r>
            <a:r>
              <a:rPr lang="ru-RU" b="0" i="0" dirty="0">
                <a:solidFill>
                  <a:srgbClr val="000000"/>
                </a:solidFill>
                <a:effectLst/>
                <a:latin typeface="Gilroy"/>
              </a:rPr>
              <a:t> </a:t>
            </a:r>
            <a:r>
              <a:rPr lang="ru-RU" b="0" i="0" dirty="0" err="1">
                <a:solidFill>
                  <a:srgbClr val="000000"/>
                </a:solidFill>
                <a:effectLst/>
                <a:latin typeface="Gilroy"/>
              </a:rPr>
              <a:t>зв'язку</a:t>
            </a:r>
            <a:r>
              <a:rPr lang="ru-RU" b="0" i="0" dirty="0">
                <a:solidFill>
                  <a:srgbClr val="000000"/>
                </a:solidFill>
                <a:effectLst/>
                <a:latin typeface="Gilroy"/>
              </a:rPr>
              <a:t>.</a:t>
            </a:r>
          </a:p>
          <a:p>
            <a:r>
              <a:rPr lang="ru-RU" b="0" i="0" dirty="0" err="1">
                <a:solidFill>
                  <a:srgbClr val="000000"/>
                </a:solidFill>
                <a:effectLst/>
                <a:latin typeface="Gilroy"/>
              </a:rPr>
              <a:t>Однак</a:t>
            </a:r>
            <a:r>
              <a:rPr lang="ru-RU" b="0" i="0" dirty="0">
                <a:solidFill>
                  <a:srgbClr val="000000"/>
                </a:solidFill>
                <a:effectLst/>
                <a:latin typeface="Gilroy"/>
              </a:rPr>
              <a:t> </a:t>
            </a:r>
            <a:r>
              <a:rPr lang="ru-RU" b="0" i="0" dirty="0" err="1">
                <a:solidFill>
                  <a:srgbClr val="000000"/>
                </a:solidFill>
                <a:effectLst/>
                <a:latin typeface="Gilroy"/>
              </a:rPr>
              <a:t>такий</a:t>
            </a:r>
            <a:r>
              <a:rPr lang="ru-RU" b="0" i="0" dirty="0">
                <a:solidFill>
                  <a:srgbClr val="000000"/>
                </a:solidFill>
                <a:effectLst/>
                <a:latin typeface="Gilroy"/>
              </a:rPr>
              <a:t> </a:t>
            </a:r>
            <a:r>
              <a:rPr lang="ru-RU" b="0" i="0" dirty="0" err="1">
                <a:solidFill>
                  <a:srgbClr val="000000"/>
                </a:solidFill>
                <a:effectLst/>
                <a:latin typeface="Gilroy"/>
              </a:rPr>
              <a:t>підхід</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підійти</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із</a:t>
            </a:r>
            <a:r>
              <a:rPr lang="ru-RU" b="0" i="0" dirty="0">
                <a:solidFill>
                  <a:srgbClr val="000000"/>
                </a:solidFill>
                <a:effectLst/>
                <a:latin typeface="Gilroy"/>
              </a:rPr>
              <a:t> </a:t>
            </a:r>
            <a:r>
              <a:rPr lang="ru-RU" b="0" i="0" dirty="0" err="1">
                <a:solidFill>
                  <a:srgbClr val="000000"/>
                </a:solidFill>
                <a:effectLst/>
                <a:latin typeface="Gilroy"/>
              </a:rPr>
              <a:t>фіксованими</a:t>
            </a:r>
            <a:r>
              <a:rPr lang="ru-RU" b="0" i="0" dirty="0">
                <a:solidFill>
                  <a:srgbClr val="000000"/>
                </a:solidFill>
                <a:effectLst/>
                <a:latin typeface="Gilroy"/>
              </a:rPr>
              <a:t> </a:t>
            </a:r>
            <a:r>
              <a:rPr lang="ru-RU" b="0" i="0" dirty="0" err="1">
                <a:solidFill>
                  <a:srgbClr val="000000"/>
                </a:solidFill>
                <a:effectLst/>
                <a:latin typeface="Gilroy"/>
              </a:rPr>
              <a:t>термінами</a:t>
            </a:r>
            <a:r>
              <a:rPr lang="ru-RU" b="0" i="0" dirty="0">
                <a:solidFill>
                  <a:srgbClr val="000000"/>
                </a:solidFill>
                <a:effectLst/>
                <a:latin typeface="Gilroy"/>
              </a:rPr>
              <a:t> та </a:t>
            </a:r>
            <a:r>
              <a:rPr lang="ru-RU" b="0" i="0" dirty="0" err="1">
                <a:solidFill>
                  <a:srgbClr val="000000"/>
                </a:solidFill>
                <a:effectLst/>
                <a:latin typeface="Gilroy"/>
              </a:rPr>
              <a:t>орієнтацією</a:t>
            </a:r>
            <a:r>
              <a:rPr lang="ru-RU" b="0" i="0" dirty="0">
                <a:solidFill>
                  <a:srgbClr val="000000"/>
                </a:solidFill>
                <a:effectLst/>
                <a:latin typeface="Gilroy"/>
              </a:rPr>
              <a:t> на </a:t>
            </a:r>
            <a:r>
              <a:rPr lang="ru-RU" b="0" i="0" dirty="0" err="1">
                <a:solidFill>
                  <a:srgbClr val="000000"/>
                </a:solidFill>
                <a:effectLst/>
                <a:latin typeface="Gilroy"/>
              </a:rPr>
              <a:t>дотримання</a:t>
            </a:r>
            <a:r>
              <a:rPr lang="ru-RU" b="0" i="0" dirty="0">
                <a:solidFill>
                  <a:srgbClr val="000000"/>
                </a:solidFill>
                <a:effectLst/>
                <a:latin typeface="Gilroy"/>
              </a:rPr>
              <a:t> </a:t>
            </a:r>
            <a:r>
              <a:rPr lang="ru-RU" b="0" i="0" dirty="0" err="1">
                <a:solidFill>
                  <a:srgbClr val="000000"/>
                </a:solidFill>
                <a:effectLst/>
                <a:latin typeface="Gilroy"/>
              </a:rPr>
              <a:t>нормативних</a:t>
            </a:r>
            <a:r>
              <a:rPr lang="ru-RU" b="0" i="0" dirty="0">
                <a:solidFill>
                  <a:srgbClr val="000000"/>
                </a:solidFill>
                <a:effectLst/>
                <a:latin typeface="Gilroy"/>
              </a:rPr>
              <a:t> </a:t>
            </a:r>
            <a:r>
              <a:rPr lang="ru-RU" b="0" i="0" dirty="0" err="1">
                <a:solidFill>
                  <a:srgbClr val="000000"/>
                </a:solidFill>
                <a:effectLst/>
                <a:latin typeface="Gilroy"/>
              </a:rPr>
              <a:t>вимог</a:t>
            </a:r>
            <a:r>
              <a:rPr lang="ru-RU" b="0" i="0" dirty="0">
                <a:solidFill>
                  <a:srgbClr val="000000"/>
                </a:solidFill>
                <a:effectLst/>
                <a:latin typeface="Gilroy"/>
              </a:rPr>
              <a:t>. </a:t>
            </a:r>
            <a:r>
              <a:rPr lang="ru-RU" b="0" i="0" dirty="0" err="1">
                <a:solidFill>
                  <a:srgbClr val="000000"/>
                </a:solidFill>
                <a:effectLst/>
                <a:latin typeface="Gilroy"/>
              </a:rPr>
              <a:t>Він</a:t>
            </a:r>
            <a:r>
              <a:rPr lang="ru-RU" b="0" i="0" dirty="0">
                <a:solidFill>
                  <a:srgbClr val="000000"/>
                </a:solidFill>
                <a:effectLst/>
                <a:latin typeface="Gilroy"/>
              </a:rPr>
              <a:t> також </a:t>
            </a:r>
            <a:r>
              <a:rPr lang="ru-RU" b="0" i="0" dirty="0" err="1">
                <a:solidFill>
                  <a:srgbClr val="000000"/>
                </a:solidFill>
                <a:effectLst/>
                <a:latin typeface="Gilroy"/>
              </a:rPr>
              <a:t>може</a:t>
            </a:r>
            <a:r>
              <a:rPr lang="ru-RU" b="0" i="0" dirty="0">
                <a:solidFill>
                  <a:srgbClr val="000000"/>
                </a:solidFill>
                <a:effectLst/>
                <a:latin typeface="Gilroy"/>
              </a:rPr>
              <a:t> бути </a:t>
            </a:r>
            <a:r>
              <a:rPr lang="ru-RU" b="0" i="0" dirty="0" err="1">
                <a:solidFill>
                  <a:srgbClr val="000000"/>
                </a:solidFill>
                <a:effectLst/>
                <a:latin typeface="Gilroy"/>
              </a:rPr>
              <a:t>надлишковим</a:t>
            </a:r>
            <a:r>
              <a:rPr lang="ru-RU" b="0" i="0" dirty="0">
                <a:solidFill>
                  <a:srgbClr val="000000"/>
                </a:solidFill>
                <a:effectLst/>
                <a:latin typeface="Gilroy"/>
              </a:rPr>
              <a:t> для </a:t>
            </a:r>
            <a:r>
              <a:rPr lang="ru-RU" b="0" i="0" dirty="0" err="1">
                <a:solidFill>
                  <a:srgbClr val="000000"/>
                </a:solidFill>
                <a:effectLst/>
                <a:latin typeface="Gilroy"/>
              </a:rPr>
              <a:t>простих</a:t>
            </a:r>
            <a:r>
              <a:rPr lang="ru-RU" b="0" i="0" dirty="0">
                <a:solidFill>
                  <a:srgbClr val="000000"/>
                </a:solidFill>
                <a:effectLst/>
                <a:latin typeface="Gilroy"/>
              </a:rPr>
              <a:t> </a:t>
            </a:r>
            <a:r>
              <a:rPr lang="ru-RU" b="0" i="0" dirty="0" err="1">
                <a:solidFill>
                  <a:srgbClr val="000000"/>
                </a:solidFill>
                <a:effectLst/>
                <a:latin typeface="Gilroy"/>
              </a:rPr>
              <a:t>проектів</a:t>
            </a:r>
            <a:r>
              <a:rPr lang="ru-RU" b="0" i="0" dirty="0">
                <a:solidFill>
                  <a:srgbClr val="000000"/>
                </a:solidFill>
                <a:effectLst/>
                <a:latin typeface="Gilroy"/>
              </a:rPr>
              <a:t> з детально </a:t>
            </a:r>
            <a:r>
              <a:rPr lang="ru-RU" b="0" i="0" dirty="0" err="1">
                <a:solidFill>
                  <a:srgbClr val="000000"/>
                </a:solidFill>
                <a:effectLst/>
                <a:latin typeface="Gilroy"/>
              </a:rPr>
              <a:t>прописаними</a:t>
            </a:r>
            <a:r>
              <a:rPr lang="ru-RU" b="0" i="0" dirty="0">
                <a:solidFill>
                  <a:srgbClr val="000000"/>
                </a:solidFill>
                <a:effectLst/>
                <a:latin typeface="Gilroy"/>
              </a:rPr>
              <a:t> </a:t>
            </a:r>
            <a:r>
              <a:rPr lang="ru-RU" b="0" i="0" dirty="0" err="1">
                <a:solidFill>
                  <a:srgbClr val="000000"/>
                </a:solidFill>
                <a:effectLst/>
                <a:latin typeface="Gilroy"/>
              </a:rPr>
              <a:t>завданнями</a:t>
            </a:r>
            <a:r>
              <a:rPr lang="ru-RU" b="0" i="0" dirty="0">
                <a:solidFill>
                  <a:srgbClr val="000000"/>
                </a:solidFill>
                <a:effectLst/>
                <a:latin typeface="Gilroy"/>
              </a:rPr>
              <a:t>.</a:t>
            </a:r>
            <a:endParaRPr lang="en-US" dirty="0"/>
          </a:p>
        </p:txBody>
      </p:sp>
    </p:spTree>
    <p:extLst>
      <p:ext uri="{BB962C8B-B14F-4D97-AF65-F5344CB8AC3E}">
        <p14:creationId xmlns:p14="http://schemas.microsoft.com/office/powerpoint/2010/main" val="14465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C326DD-2594-1EF2-5136-96813F2CAE52}"/>
              </a:ext>
            </a:extLst>
          </p:cNvPr>
          <p:cNvSpPr>
            <a:spLocks noGrp="1"/>
          </p:cNvSpPr>
          <p:nvPr>
            <p:ph type="title"/>
          </p:nvPr>
        </p:nvSpPr>
        <p:spPr>
          <a:xfrm>
            <a:off x="761802" y="240241"/>
            <a:ext cx="10760054" cy="1228299"/>
          </a:xfrm>
        </p:spPr>
        <p:txBody>
          <a:bodyPr>
            <a:normAutofit/>
          </a:bodyPr>
          <a:lstStyle/>
          <a:p>
            <a:r>
              <a:rPr lang="ru-RU" sz="3100" b="1" i="0">
                <a:effectLst/>
                <a:latin typeface="Gilroy"/>
              </a:rPr>
              <a:t>Що таке методології розробки програмного забезпечення?</a:t>
            </a:r>
            <a:br>
              <a:rPr lang="ru-RU" sz="3100" b="1" i="0">
                <a:effectLst/>
                <a:latin typeface="Gilroy"/>
              </a:rPr>
            </a:br>
            <a:endParaRPr lang="en-US" sz="3100"/>
          </a:p>
        </p:txBody>
      </p:sp>
      <p:sp>
        <p:nvSpPr>
          <p:cNvPr id="3" name="Content Placeholder 2">
            <a:extLst>
              <a:ext uri="{FF2B5EF4-FFF2-40B4-BE49-F238E27FC236}">
                <a16:creationId xmlns:a16="http://schemas.microsoft.com/office/drawing/2014/main" id="{8112C450-56EC-C331-B7E4-8597DFD504EC}"/>
              </a:ext>
            </a:extLst>
          </p:cNvPr>
          <p:cNvSpPr>
            <a:spLocks noGrp="1"/>
          </p:cNvSpPr>
          <p:nvPr>
            <p:ph idx="1"/>
          </p:nvPr>
        </p:nvSpPr>
        <p:spPr>
          <a:xfrm>
            <a:off x="761802" y="2321476"/>
            <a:ext cx="4864875" cy="3850724"/>
          </a:xfrm>
        </p:spPr>
        <p:txBody>
          <a:bodyPr anchor="ctr">
            <a:normAutofit/>
          </a:bodyPr>
          <a:lstStyle/>
          <a:p>
            <a:pPr marL="0" indent="0">
              <a:buNone/>
            </a:pPr>
            <a:r>
              <a:rPr lang="ru-RU" sz="1700" b="0" i="0">
                <a:effectLst/>
                <a:latin typeface="Gilroy"/>
              </a:rPr>
              <a:t>Методологія розробки - це набір принципів, ролей та практик, що регулюють процес створення програми. Вони передбачають ретельне планування життєвого циклу розробки. Але є важлива особливість – вони не прописують конкретних технічних моментів реалізації.</a:t>
            </a:r>
          </a:p>
          <a:p>
            <a:pPr marL="0" indent="0">
              <a:buNone/>
            </a:pPr>
            <a:r>
              <a:rPr lang="ru-RU" sz="1700" b="0" i="0">
                <a:effectLst/>
                <a:latin typeface="Gilroy"/>
              </a:rPr>
              <a:t>Методології враховують управління проектом, співробітництво та комунікацію, а не технічні деталі, такі як вибір мови програмування чи бази даних. Команди використовують їх, щоб працювати послідовно, випускати продукти точно вчасно та уникати непорозуміння між членами команди. Якщо використовувати методологію, то можна уникнути таких ситуацій.</a:t>
            </a:r>
            <a:endParaRPr lang="en-US" sz="1700"/>
          </a:p>
        </p:txBody>
      </p:sp>
      <p:pic>
        <p:nvPicPr>
          <p:cNvPr id="5" name="Picture 4" descr="A collage of a person with a butterfly">
            <a:extLst>
              <a:ext uri="{FF2B5EF4-FFF2-40B4-BE49-F238E27FC236}">
                <a16:creationId xmlns:a16="http://schemas.microsoft.com/office/drawing/2014/main" id="{4291C574-0872-0427-4A61-1B06DB463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650" y="2394503"/>
            <a:ext cx="5178206" cy="3661357"/>
          </a:xfrm>
          <a:prstGeom prst="rect">
            <a:avLst/>
          </a:prstGeom>
        </p:spPr>
      </p:pic>
    </p:spTree>
    <p:extLst>
      <p:ext uri="{BB962C8B-B14F-4D97-AF65-F5344CB8AC3E}">
        <p14:creationId xmlns:p14="http://schemas.microsoft.com/office/powerpoint/2010/main" val="2501050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768FF-1E6F-E4F0-2CC2-212E6991CE7B}"/>
              </a:ext>
            </a:extLst>
          </p:cNvPr>
          <p:cNvSpPr>
            <a:spLocks noGrp="1"/>
          </p:cNvSpPr>
          <p:nvPr>
            <p:ph type="title"/>
          </p:nvPr>
        </p:nvSpPr>
        <p:spPr>
          <a:xfrm>
            <a:off x="630936" y="639520"/>
            <a:ext cx="3429000" cy="1719072"/>
          </a:xfrm>
        </p:spPr>
        <p:txBody>
          <a:bodyPr anchor="b">
            <a:normAutofit/>
          </a:bodyPr>
          <a:lstStyle/>
          <a:p>
            <a:r>
              <a:rPr lang="ru-RU" sz="3400" b="1" i="0">
                <a:effectLst/>
                <a:latin typeface="Gilroy"/>
              </a:rPr>
              <a:t>Екстремальне програмування (</a:t>
            </a:r>
            <a:r>
              <a:rPr lang="en-US" sz="3400" b="1" i="0">
                <a:effectLst/>
                <a:latin typeface="Gilroy"/>
              </a:rPr>
              <a:t>XP)</a:t>
            </a:r>
            <a:endParaRPr lang="en-US" sz="3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AAD419-CA9B-4A3D-DEF5-7D0FF6103BBA}"/>
              </a:ext>
            </a:extLst>
          </p:cNvPr>
          <p:cNvSpPr>
            <a:spLocks noGrp="1"/>
          </p:cNvSpPr>
          <p:nvPr>
            <p:ph idx="1"/>
          </p:nvPr>
        </p:nvSpPr>
        <p:spPr>
          <a:xfrm>
            <a:off x="630936" y="2807208"/>
            <a:ext cx="3429000" cy="3410712"/>
          </a:xfrm>
        </p:spPr>
        <p:txBody>
          <a:bodyPr anchor="t">
            <a:normAutofit/>
          </a:bodyPr>
          <a:lstStyle/>
          <a:p>
            <a:r>
              <a:rPr lang="ru-RU" sz="1400" b="0" i="0">
                <a:effectLst/>
                <a:latin typeface="Gilroy"/>
              </a:rPr>
              <a:t>Екстремальне програмування - це також методологія на базі </a:t>
            </a:r>
            <a:r>
              <a:rPr lang="en-US" sz="1400" b="0" i="0">
                <a:effectLst/>
                <a:latin typeface="Gilroy"/>
              </a:rPr>
              <a:t>Agile. </a:t>
            </a:r>
            <a:r>
              <a:rPr lang="ru-RU" sz="1400" b="0" i="0">
                <a:effectLst/>
                <a:latin typeface="Gilroy"/>
              </a:rPr>
              <a:t>Для неї характерні командна робота, спілкування та швидкий фідбек. </a:t>
            </a:r>
            <a:r>
              <a:rPr lang="en-US" sz="1400" b="0" i="0">
                <a:effectLst/>
                <a:latin typeface="Gilroy"/>
              </a:rPr>
              <a:t>XP </a:t>
            </a:r>
            <a:r>
              <a:rPr lang="ru-RU" sz="1400" b="0" i="0">
                <a:effectLst/>
                <a:latin typeface="Gilroy"/>
              </a:rPr>
              <a:t>вважається однією з найрадикальніших форм </a:t>
            </a:r>
            <a:r>
              <a:rPr lang="en-US" sz="1400" b="0" i="0">
                <a:effectLst/>
                <a:latin typeface="Gilroy"/>
              </a:rPr>
              <a:t>Agile </a:t>
            </a:r>
            <a:r>
              <a:rPr lang="ru-RU" sz="1400" b="0" i="0">
                <a:effectLst/>
                <a:latin typeface="Gilroy"/>
              </a:rPr>
              <a:t>і дуже відрізняється від інших підходів.</a:t>
            </a:r>
          </a:p>
          <a:p>
            <a:r>
              <a:rPr lang="en-US" sz="1400" b="0" i="0">
                <a:effectLst/>
                <a:latin typeface="Gilroy"/>
              </a:rPr>
              <a:t>XP </a:t>
            </a:r>
            <a:r>
              <a:rPr lang="ru-RU" sz="1400" b="0" i="0">
                <a:effectLst/>
                <a:latin typeface="Gilroy"/>
              </a:rPr>
              <a:t>наголошує на клієнтоорієнтованості і спонукає розробників ПЗ творчо підходити до роботи. Важливу роль екстремальному програмуванні грають тестування і перевірка якості коду. Це потрібно для того, щоб уникнути помилок і в найкоротший термін запустити якісне програмне забезпечення.</a:t>
            </a:r>
          </a:p>
          <a:p>
            <a:endParaRPr lang="en-US" sz="1400"/>
          </a:p>
        </p:txBody>
      </p:sp>
      <p:pic>
        <p:nvPicPr>
          <p:cNvPr id="5" name="Picture 4" descr="A diagram of a computer">
            <a:extLst>
              <a:ext uri="{FF2B5EF4-FFF2-40B4-BE49-F238E27FC236}">
                <a16:creationId xmlns:a16="http://schemas.microsoft.com/office/drawing/2014/main" id="{1117D8EB-95DF-1EB7-ED1A-F301EE210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336964"/>
            <a:ext cx="6903720" cy="4184072"/>
          </a:xfrm>
          <a:prstGeom prst="rect">
            <a:avLst/>
          </a:prstGeom>
        </p:spPr>
      </p:pic>
    </p:spTree>
    <p:extLst>
      <p:ext uri="{BB962C8B-B14F-4D97-AF65-F5344CB8AC3E}">
        <p14:creationId xmlns:p14="http://schemas.microsoft.com/office/powerpoint/2010/main" val="3757739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00A94-7785-C5E1-83D2-322307FB7965}"/>
              </a:ext>
            </a:extLst>
          </p:cNvPr>
          <p:cNvSpPr>
            <a:spLocks noGrp="1"/>
          </p:cNvSpPr>
          <p:nvPr>
            <p:ph idx="1"/>
          </p:nvPr>
        </p:nvSpPr>
        <p:spPr>
          <a:xfrm>
            <a:off x="109728" y="155448"/>
            <a:ext cx="11960352" cy="6629400"/>
          </a:xfrm>
        </p:spPr>
        <p:txBody>
          <a:bodyPr>
            <a:normAutofit fontScale="92500" lnSpcReduction="10000"/>
          </a:bodyPr>
          <a:lstStyle/>
          <a:p>
            <a:pPr marL="0" indent="0" algn="l">
              <a:buNone/>
            </a:pPr>
            <a:r>
              <a:rPr lang="ru-RU" b="1" i="0" dirty="0" err="1">
                <a:solidFill>
                  <a:srgbClr val="000000"/>
                </a:solidFill>
                <a:effectLst/>
                <a:latin typeface="Gilroy"/>
              </a:rPr>
              <a:t>Плюси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Проекти</a:t>
            </a:r>
            <a:r>
              <a:rPr lang="ru-RU" b="0" i="0" dirty="0">
                <a:solidFill>
                  <a:srgbClr val="000000"/>
                </a:solidFill>
                <a:effectLst/>
                <a:latin typeface="Gilroy"/>
              </a:rPr>
              <a:t> з </a:t>
            </a:r>
            <a:r>
              <a:rPr lang="ru-RU" b="0" i="0" dirty="0" err="1">
                <a:solidFill>
                  <a:srgbClr val="000000"/>
                </a:solidFill>
                <a:effectLst/>
                <a:latin typeface="Gilroy"/>
              </a:rPr>
              <a:t>використанням</a:t>
            </a:r>
            <a:r>
              <a:rPr lang="ru-RU" b="0" i="0" dirty="0">
                <a:solidFill>
                  <a:srgbClr val="000000"/>
                </a:solidFill>
                <a:effectLst/>
                <a:latin typeface="Gilroy"/>
              </a:rPr>
              <a:t> </a:t>
            </a:r>
            <a:r>
              <a:rPr lang="en-US" b="0" i="0" dirty="0">
                <a:solidFill>
                  <a:srgbClr val="000000"/>
                </a:solidFill>
                <a:effectLst/>
                <a:latin typeface="Gilroy"/>
              </a:rPr>
              <a:t>XP </a:t>
            </a:r>
            <a:r>
              <a:rPr lang="ru-RU" b="0" i="0" dirty="0" err="1">
                <a:solidFill>
                  <a:srgbClr val="000000"/>
                </a:solidFill>
                <a:effectLst/>
                <a:latin typeface="Gilroy"/>
              </a:rPr>
              <a:t>короткі</a:t>
            </a:r>
            <a:r>
              <a:rPr lang="ru-RU" b="0" i="0" dirty="0">
                <a:solidFill>
                  <a:srgbClr val="000000"/>
                </a:solidFill>
                <a:effectLst/>
                <a:latin typeface="Gilroy"/>
              </a:rPr>
              <a:t> - </a:t>
            </a:r>
            <a:r>
              <a:rPr lang="ru-RU" b="0" i="0" dirty="0" err="1">
                <a:solidFill>
                  <a:srgbClr val="000000"/>
                </a:solidFill>
                <a:effectLst/>
                <a:latin typeface="Gilroy"/>
              </a:rPr>
              <a:t>зазвичай</a:t>
            </a:r>
            <a:r>
              <a:rPr lang="ru-RU" b="0" i="0" dirty="0">
                <a:solidFill>
                  <a:srgbClr val="000000"/>
                </a:solidFill>
                <a:effectLst/>
                <a:latin typeface="Gilroy"/>
              </a:rPr>
              <a:t> вони </a:t>
            </a:r>
            <a:r>
              <a:rPr lang="ru-RU" b="0" i="0" dirty="0" err="1">
                <a:solidFill>
                  <a:srgbClr val="000000"/>
                </a:solidFill>
                <a:effectLst/>
                <a:latin typeface="Gilroy"/>
              </a:rPr>
              <a:t>тривають</a:t>
            </a:r>
            <a:r>
              <a:rPr lang="ru-RU" b="0" i="0" dirty="0">
                <a:solidFill>
                  <a:srgbClr val="000000"/>
                </a:solidFill>
                <a:effectLst/>
                <a:latin typeface="Gilroy"/>
              </a:rPr>
              <a:t> </a:t>
            </a:r>
            <a:r>
              <a:rPr lang="ru-RU" b="0" i="0" dirty="0" err="1">
                <a:solidFill>
                  <a:srgbClr val="000000"/>
                </a:solidFill>
                <a:effectLst/>
                <a:latin typeface="Gilroy"/>
              </a:rPr>
              <a:t>лише</a:t>
            </a:r>
            <a:r>
              <a:rPr lang="ru-RU" b="0" i="0" dirty="0">
                <a:solidFill>
                  <a:srgbClr val="000000"/>
                </a:solidFill>
                <a:effectLst/>
                <a:latin typeface="Gilroy"/>
              </a:rPr>
              <a:t> </a:t>
            </a:r>
            <a:r>
              <a:rPr lang="ru-RU" b="0" i="0" dirty="0" err="1">
                <a:solidFill>
                  <a:srgbClr val="000000"/>
                </a:solidFill>
                <a:effectLst/>
                <a:latin typeface="Gilroy"/>
              </a:rPr>
              <a:t>кілька</a:t>
            </a:r>
            <a:r>
              <a:rPr lang="ru-RU" b="0" i="0" dirty="0">
                <a:solidFill>
                  <a:srgbClr val="000000"/>
                </a:solidFill>
                <a:effectLst/>
                <a:latin typeface="Gilroy"/>
              </a:rPr>
              <a:t> </a:t>
            </a:r>
            <a:r>
              <a:rPr lang="ru-RU" b="0" i="0" dirty="0" err="1">
                <a:solidFill>
                  <a:srgbClr val="000000"/>
                </a:solidFill>
                <a:effectLst/>
                <a:latin typeface="Gilroy"/>
              </a:rPr>
              <a:t>місяців</a:t>
            </a:r>
            <a:r>
              <a:rPr lang="ru-RU" b="0" i="0" dirty="0">
                <a:solidFill>
                  <a:srgbClr val="000000"/>
                </a:solidFill>
                <a:effectLst/>
                <a:latin typeface="Gilroy"/>
              </a:rPr>
              <a:t>. </a:t>
            </a:r>
            <a:r>
              <a:rPr lang="ru-RU" b="0" i="0" dirty="0" err="1">
                <a:solidFill>
                  <a:srgbClr val="000000"/>
                </a:solidFill>
                <a:effectLst/>
                <a:latin typeface="Gilroy"/>
              </a:rPr>
              <a:t>Це</a:t>
            </a:r>
            <a:r>
              <a:rPr lang="ru-RU" b="0" i="0" dirty="0">
                <a:solidFill>
                  <a:srgbClr val="000000"/>
                </a:solidFill>
                <a:effectLst/>
                <a:latin typeface="Gilroy"/>
              </a:rPr>
              <a:t> з </a:t>
            </a:r>
            <a:r>
              <a:rPr lang="ru-RU" b="0" i="0" dirty="0" err="1">
                <a:solidFill>
                  <a:srgbClr val="000000"/>
                </a:solidFill>
                <a:effectLst/>
                <a:latin typeface="Gilroy"/>
              </a:rPr>
              <a:t>тим</a:t>
            </a:r>
            <a:r>
              <a:rPr lang="ru-RU" b="0" i="0" dirty="0">
                <a:solidFill>
                  <a:srgbClr val="000000"/>
                </a:solidFill>
                <a:effectLst/>
                <a:latin typeface="Gilroy"/>
              </a:rPr>
              <a:t>, </a:t>
            </a:r>
            <a:r>
              <a:rPr lang="ru-RU" b="0" i="0" dirty="0" err="1">
                <a:solidFill>
                  <a:srgbClr val="000000"/>
                </a:solidFill>
                <a:effectLst/>
                <a:latin typeface="Gilroy"/>
              </a:rPr>
              <a:t>кожен</a:t>
            </a:r>
            <a:r>
              <a:rPr lang="ru-RU" b="0" i="0" dirty="0">
                <a:solidFill>
                  <a:srgbClr val="000000"/>
                </a:solidFill>
                <a:effectLst/>
                <a:latin typeface="Gilroy"/>
              </a:rPr>
              <a:t> </a:t>
            </a:r>
            <a:r>
              <a:rPr lang="ru-RU" b="0" i="0" dirty="0" err="1">
                <a:solidFill>
                  <a:srgbClr val="000000"/>
                </a:solidFill>
                <a:effectLst/>
                <a:latin typeface="Gilroy"/>
              </a:rPr>
              <a:t>етап</a:t>
            </a:r>
            <a:r>
              <a:rPr lang="ru-RU" b="0" i="0" dirty="0">
                <a:solidFill>
                  <a:srgbClr val="000000"/>
                </a:solidFill>
                <a:effectLst/>
                <a:latin typeface="Gilroy"/>
              </a:rPr>
              <a:t> </a:t>
            </a:r>
            <a:r>
              <a:rPr lang="ru-RU" b="0" i="0" dirty="0" err="1">
                <a:solidFill>
                  <a:srgbClr val="000000"/>
                </a:solidFill>
                <a:effectLst/>
                <a:latin typeface="Gilroy"/>
              </a:rPr>
              <a:t>здається</a:t>
            </a:r>
            <a:r>
              <a:rPr lang="ru-RU" b="0" i="0" dirty="0">
                <a:solidFill>
                  <a:srgbClr val="000000"/>
                </a:solidFill>
                <a:effectLst/>
                <a:latin typeface="Gilroy"/>
              </a:rPr>
              <a:t> </a:t>
            </a:r>
            <a:r>
              <a:rPr lang="ru-RU" b="0" i="0" dirty="0" err="1">
                <a:solidFill>
                  <a:srgbClr val="000000"/>
                </a:solidFill>
                <a:effectLst/>
                <a:latin typeface="Gilroy"/>
              </a:rPr>
              <a:t>швидко</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Підхід</a:t>
            </a:r>
            <a:r>
              <a:rPr lang="ru-RU" b="0" i="0" dirty="0">
                <a:solidFill>
                  <a:srgbClr val="000000"/>
                </a:solidFill>
                <a:effectLst/>
                <a:latin typeface="Gilroy"/>
              </a:rPr>
              <a:t> </a:t>
            </a:r>
            <a:r>
              <a:rPr lang="ru-RU" b="0" i="0" dirty="0" err="1">
                <a:solidFill>
                  <a:srgbClr val="000000"/>
                </a:solidFill>
                <a:effectLst/>
                <a:latin typeface="Gilroy"/>
              </a:rPr>
              <a:t>забезпечує</a:t>
            </a:r>
            <a:r>
              <a:rPr lang="ru-RU" b="0" i="0" dirty="0">
                <a:solidFill>
                  <a:srgbClr val="000000"/>
                </a:solidFill>
                <a:effectLst/>
                <a:latin typeface="Gilroy"/>
              </a:rPr>
              <a:t> </a:t>
            </a:r>
            <a:r>
              <a:rPr lang="ru-RU" b="0" i="0" dirty="0" err="1">
                <a:solidFill>
                  <a:srgbClr val="000000"/>
                </a:solidFill>
                <a:effectLst/>
                <a:latin typeface="Gilroy"/>
              </a:rPr>
              <a:t>передбачуваний</a:t>
            </a:r>
            <a:r>
              <a:rPr lang="ru-RU" b="0" i="0" dirty="0">
                <a:solidFill>
                  <a:srgbClr val="000000"/>
                </a:solidFill>
                <a:effectLst/>
                <a:latin typeface="Gilroy"/>
              </a:rPr>
              <a:t> та </a:t>
            </a:r>
            <a:r>
              <a:rPr lang="ru-RU" b="0" i="0" dirty="0" err="1">
                <a:solidFill>
                  <a:srgbClr val="000000"/>
                </a:solidFill>
                <a:effectLst/>
                <a:latin typeface="Gilroy"/>
              </a:rPr>
              <a:t>прозорий</a:t>
            </a:r>
            <a:r>
              <a:rPr lang="ru-RU" b="0" i="0" dirty="0">
                <a:solidFill>
                  <a:srgbClr val="000000"/>
                </a:solidFill>
                <a:effectLst/>
                <a:latin typeface="Gilroy"/>
              </a:rPr>
              <a:t> </a:t>
            </a:r>
            <a:r>
              <a:rPr lang="ru-RU" b="0" i="0" dirty="0" err="1">
                <a:solidFill>
                  <a:srgbClr val="000000"/>
                </a:solidFill>
                <a:effectLst/>
                <a:latin typeface="Gilroy"/>
              </a:rPr>
              <a:t>процес</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Команда </a:t>
            </a:r>
            <a:r>
              <a:rPr lang="ru-RU" b="0" i="0" dirty="0" err="1">
                <a:solidFill>
                  <a:srgbClr val="000000"/>
                </a:solidFill>
                <a:effectLst/>
                <a:latin typeface="Gilroy"/>
              </a:rPr>
              <a:t>працює</a:t>
            </a:r>
            <a:r>
              <a:rPr lang="ru-RU" b="0" i="0" dirty="0">
                <a:solidFill>
                  <a:srgbClr val="000000"/>
                </a:solidFill>
                <a:effectLst/>
                <a:latin typeface="Gilroy"/>
              </a:rPr>
              <a:t> </a:t>
            </a:r>
            <a:r>
              <a:rPr lang="ru-RU" b="0" i="0" dirty="0" err="1">
                <a:solidFill>
                  <a:srgbClr val="000000"/>
                </a:solidFill>
                <a:effectLst/>
                <a:latin typeface="Gilroy"/>
              </a:rPr>
              <a:t>спільно</a:t>
            </a:r>
            <a:r>
              <a:rPr lang="ru-RU" b="0" i="0" dirty="0">
                <a:solidFill>
                  <a:srgbClr val="000000"/>
                </a:solidFill>
                <a:effectLst/>
                <a:latin typeface="Gilroy"/>
              </a:rPr>
              <a:t> для </a:t>
            </a:r>
            <a:r>
              <a:rPr lang="ru-RU" b="0" i="0" dirty="0" err="1">
                <a:solidFill>
                  <a:srgbClr val="000000"/>
                </a:solidFill>
                <a:effectLst/>
                <a:latin typeface="Gilroy"/>
              </a:rPr>
              <a:t>досягнення</a:t>
            </a:r>
            <a:r>
              <a:rPr lang="ru-RU" b="0" i="0" dirty="0">
                <a:solidFill>
                  <a:srgbClr val="000000"/>
                </a:solidFill>
                <a:effectLst/>
                <a:latin typeface="Gilroy"/>
              </a:rPr>
              <a:t> </a:t>
            </a:r>
            <a:r>
              <a:rPr lang="ru-RU" b="0" i="0" dirty="0" err="1">
                <a:solidFill>
                  <a:srgbClr val="000000"/>
                </a:solidFill>
                <a:effectLst/>
                <a:latin typeface="Gilroy"/>
              </a:rPr>
              <a:t>поставленої</a:t>
            </a:r>
            <a:r>
              <a:rPr lang="ru-RU" b="0" i="0" dirty="0">
                <a:solidFill>
                  <a:srgbClr val="000000"/>
                </a:solidFill>
                <a:effectLst/>
                <a:latin typeface="Gilroy"/>
              </a:rPr>
              <a:t> мети в </a:t>
            </a:r>
            <a:r>
              <a:rPr lang="ru-RU" b="0" i="0" dirty="0" err="1">
                <a:solidFill>
                  <a:srgbClr val="000000"/>
                </a:solidFill>
                <a:effectLst/>
                <a:latin typeface="Gilroy"/>
              </a:rPr>
              <a:t>стислий</a:t>
            </a:r>
            <a:r>
              <a:rPr lang="ru-RU" b="0" i="0" dirty="0">
                <a:solidFill>
                  <a:srgbClr val="000000"/>
                </a:solidFill>
                <a:effectLst/>
                <a:latin typeface="Gilroy"/>
              </a:rPr>
              <a:t> </a:t>
            </a:r>
            <a:r>
              <a:rPr lang="ru-RU" b="0" i="0" dirty="0" err="1">
                <a:solidFill>
                  <a:srgbClr val="000000"/>
                </a:solidFill>
                <a:effectLst/>
                <a:latin typeface="Gilroy"/>
              </a:rPr>
              <a:t>термін</a:t>
            </a:r>
            <a:r>
              <a:rPr lang="ru-RU" b="0" i="0" dirty="0">
                <a:solidFill>
                  <a:srgbClr val="000000"/>
                </a:solidFill>
                <a:effectLst/>
                <a:latin typeface="Gilroy"/>
              </a:rPr>
              <a:t>.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дозволяє</a:t>
            </a:r>
            <a:r>
              <a:rPr lang="ru-RU" b="0" i="0" dirty="0">
                <a:solidFill>
                  <a:srgbClr val="000000"/>
                </a:solidFill>
                <a:effectLst/>
                <a:latin typeface="Gilroy"/>
              </a:rPr>
              <a:t> </a:t>
            </a:r>
            <a:r>
              <a:rPr lang="ru-RU" b="0" i="0" dirty="0" err="1">
                <a:solidFill>
                  <a:srgbClr val="000000"/>
                </a:solidFill>
                <a:effectLst/>
                <a:latin typeface="Gilroy"/>
              </a:rPr>
              <a:t>налагодити</a:t>
            </a:r>
            <a:r>
              <a:rPr lang="ru-RU" b="0" i="0" dirty="0">
                <a:solidFill>
                  <a:srgbClr val="000000"/>
                </a:solidFill>
                <a:effectLst/>
                <a:latin typeface="Gilroy"/>
              </a:rPr>
              <a:t> </a:t>
            </a:r>
            <a:r>
              <a:rPr lang="ru-RU" b="0" i="0" dirty="0" err="1">
                <a:solidFill>
                  <a:srgbClr val="000000"/>
                </a:solidFill>
                <a:effectLst/>
                <a:latin typeface="Gilroy"/>
              </a:rPr>
              <a:t>спільну</a:t>
            </a:r>
            <a:r>
              <a:rPr lang="ru-RU" b="0" i="0" dirty="0">
                <a:solidFill>
                  <a:srgbClr val="000000"/>
                </a:solidFill>
                <a:effectLst/>
                <a:latin typeface="Gilroy"/>
              </a:rPr>
              <a:t> роботу та </a:t>
            </a:r>
            <a:r>
              <a:rPr lang="ru-RU" b="0" i="0" dirty="0" err="1">
                <a:solidFill>
                  <a:srgbClr val="000000"/>
                </a:solidFill>
                <a:effectLst/>
                <a:latin typeface="Gilroy"/>
              </a:rPr>
              <a:t>швидко</a:t>
            </a:r>
            <a:r>
              <a:rPr lang="ru-RU" b="0" i="0" dirty="0">
                <a:solidFill>
                  <a:srgbClr val="000000"/>
                </a:solidFill>
                <a:effectLst/>
                <a:latin typeface="Gilroy"/>
              </a:rPr>
              <a:t> </a:t>
            </a:r>
            <a:r>
              <a:rPr lang="ru-RU" b="0" i="0" dirty="0" err="1">
                <a:solidFill>
                  <a:srgbClr val="000000"/>
                </a:solidFill>
                <a:effectLst/>
                <a:latin typeface="Gilroy"/>
              </a:rPr>
              <a:t>адаптуватися</a:t>
            </a:r>
            <a:r>
              <a:rPr lang="ru-RU" b="0" i="0" dirty="0">
                <a:solidFill>
                  <a:srgbClr val="000000"/>
                </a:solidFill>
                <a:effectLst/>
                <a:latin typeface="Gilroy"/>
              </a:rPr>
              <a:t> до </a:t>
            </a:r>
            <a:r>
              <a:rPr lang="ru-RU" b="0" i="0" dirty="0" err="1">
                <a:solidFill>
                  <a:srgbClr val="000000"/>
                </a:solidFill>
                <a:effectLst/>
                <a:latin typeface="Gilroy"/>
              </a:rPr>
              <a:t>зміни</a:t>
            </a:r>
            <a:r>
              <a:rPr lang="ru-RU" b="0" i="0" dirty="0">
                <a:solidFill>
                  <a:srgbClr val="000000"/>
                </a:solidFill>
                <a:effectLst/>
                <a:latin typeface="Gilroy"/>
              </a:rPr>
              <a:t> </a:t>
            </a:r>
            <a:r>
              <a:rPr lang="ru-RU" b="0" i="0" dirty="0" err="1">
                <a:solidFill>
                  <a:srgbClr val="000000"/>
                </a:solidFill>
                <a:effectLst/>
                <a:latin typeface="Gilroy"/>
              </a:rPr>
              <a:t>вимог</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Велика </a:t>
            </a:r>
            <a:r>
              <a:rPr lang="ru-RU" b="0" i="0" dirty="0" err="1">
                <a:solidFill>
                  <a:srgbClr val="000000"/>
                </a:solidFill>
                <a:effectLst/>
                <a:latin typeface="Gilroy"/>
              </a:rPr>
              <a:t>увага</a:t>
            </a:r>
            <a:r>
              <a:rPr lang="ru-RU" b="0" i="0" dirty="0">
                <a:solidFill>
                  <a:srgbClr val="000000"/>
                </a:solidFill>
                <a:effectLst/>
                <a:latin typeface="Gilroy"/>
              </a:rPr>
              <a:t> </a:t>
            </a:r>
            <a:r>
              <a:rPr lang="ru-RU" b="0" i="0" dirty="0" err="1">
                <a:solidFill>
                  <a:srgbClr val="000000"/>
                </a:solidFill>
                <a:effectLst/>
                <a:latin typeface="Gilroy"/>
              </a:rPr>
              <a:t>приділяється</a:t>
            </a:r>
            <a:r>
              <a:rPr lang="ru-RU" b="0" i="0" dirty="0">
                <a:solidFill>
                  <a:srgbClr val="000000"/>
                </a:solidFill>
                <a:effectLst/>
                <a:latin typeface="Gilroy"/>
              </a:rPr>
              <a:t> </a:t>
            </a:r>
            <a:r>
              <a:rPr lang="ru-RU" b="0" i="0" dirty="0" err="1">
                <a:solidFill>
                  <a:srgbClr val="000000"/>
                </a:solidFill>
                <a:effectLst/>
                <a:latin typeface="Gilroy"/>
              </a:rPr>
              <a:t>тестуванню</a:t>
            </a:r>
            <a:r>
              <a:rPr lang="ru-RU" b="0" i="0" dirty="0">
                <a:solidFill>
                  <a:srgbClr val="000000"/>
                </a:solidFill>
                <a:effectLst/>
                <a:latin typeface="Gilroy"/>
              </a:rPr>
              <a:t>, </a:t>
            </a:r>
            <a:r>
              <a:rPr lang="ru-RU" b="0" i="0" dirty="0" err="1">
                <a:solidFill>
                  <a:srgbClr val="000000"/>
                </a:solidFill>
                <a:effectLst/>
                <a:latin typeface="Gilroy"/>
              </a:rPr>
              <a:t>експертній</a:t>
            </a:r>
            <a:r>
              <a:rPr lang="ru-RU" b="0" i="0" dirty="0">
                <a:solidFill>
                  <a:srgbClr val="000000"/>
                </a:solidFill>
                <a:effectLst/>
                <a:latin typeface="Gilroy"/>
              </a:rPr>
              <a:t> </a:t>
            </a:r>
            <a:r>
              <a:rPr lang="ru-RU" b="0" i="0" dirty="0" err="1">
                <a:solidFill>
                  <a:srgbClr val="000000"/>
                </a:solidFill>
                <a:effectLst/>
                <a:latin typeface="Gilroy"/>
              </a:rPr>
              <a:t>оцінці</a:t>
            </a:r>
            <a:r>
              <a:rPr lang="ru-RU" b="0" i="0" dirty="0">
                <a:solidFill>
                  <a:srgbClr val="000000"/>
                </a:solidFill>
                <a:effectLst/>
                <a:latin typeface="Gilroy"/>
              </a:rPr>
              <a:t> та </a:t>
            </a:r>
            <a:r>
              <a:rPr lang="ru-RU" b="0" i="0" dirty="0" err="1">
                <a:solidFill>
                  <a:srgbClr val="000000"/>
                </a:solidFill>
                <a:effectLst/>
                <a:latin typeface="Gilroy"/>
              </a:rPr>
              <a:t>перевірці</a:t>
            </a:r>
            <a:r>
              <a:rPr lang="ru-RU" b="0" i="0" dirty="0">
                <a:solidFill>
                  <a:srgbClr val="000000"/>
                </a:solidFill>
                <a:effectLst/>
                <a:latin typeface="Gilroy"/>
              </a:rPr>
              <a:t> </a:t>
            </a:r>
            <a:r>
              <a:rPr lang="ru-RU" b="0" i="0" dirty="0" err="1">
                <a:solidFill>
                  <a:srgbClr val="000000"/>
                </a:solidFill>
                <a:effectLst/>
                <a:latin typeface="Gilroy"/>
              </a:rPr>
              <a:t>якості</a:t>
            </a:r>
            <a:r>
              <a:rPr lang="ru-RU" b="0" i="0" dirty="0">
                <a:solidFill>
                  <a:srgbClr val="000000"/>
                </a:solidFill>
                <a:effectLst/>
                <a:latin typeface="Gilroy"/>
              </a:rPr>
              <a:t> коду, </a:t>
            </a:r>
            <a:r>
              <a:rPr lang="ru-RU" b="0" i="0" dirty="0" err="1">
                <a:solidFill>
                  <a:srgbClr val="000000"/>
                </a:solidFill>
                <a:effectLst/>
                <a:latin typeface="Gilroy"/>
              </a:rPr>
              <a:t>що</a:t>
            </a:r>
            <a:r>
              <a:rPr lang="ru-RU" b="0" i="0" dirty="0">
                <a:solidFill>
                  <a:srgbClr val="000000"/>
                </a:solidFill>
                <a:effectLst/>
                <a:latin typeface="Gilroy"/>
              </a:rPr>
              <a:t> </a:t>
            </a:r>
            <a:r>
              <a:rPr lang="ru-RU" b="0" i="0" dirty="0" err="1">
                <a:solidFill>
                  <a:srgbClr val="000000"/>
                </a:solidFill>
                <a:effectLst/>
                <a:latin typeface="Gilroy"/>
              </a:rPr>
              <a:t>знижує</a:t>
            </a:r>
            <a:r>
              <a:rPr lang="ru-RU" b="0" i="0" dirty="0">
                <a:solidFill>
                  <a:srgbClr val="000000"/>
                </a:solidFill>
                <a:effectLst/>
                <a:latin typeface="Gilroy"/>
              </a:rPr>
              <a:t> </a:t>
            </a:r>
            <a:r>
              <a:rPr lang="ru-RU" b="0" i="0" dirty="0" err="1">
                <a:solidFill>
                  <a:srgbClr val="000000"/>
                </a:solidFill>
                <a:effectLst/>
                <a:latin typeface="Gilroy"/>
              </a:rPr>
              <a:t>ризик</a:t>
            </a:r>
            <a:r>
              <a:rPr lang="ru-RU" b="0" i="0" dirty="0">
                <a:solidFill>
                  <a:srgbClr val="000000"/>
                </a:solidFill>
                <a:effectLst/>
                <a:latin typeface="Gilroy"/>
              </a:rPr>
              <a:t> </a:t>
            </a:r>
            <a:r>
              <a:rPr lang="ru-RU" b="0" i="0" dirty="0" err="1">
                <a:solidFill>
                  <a:srgbClr val="000000"/>
                </a:solidFill>
                <a:effectLst/>
                <a:latin typeface="Gilroy"/>
              </a:rPr>
              <a:t>помилок</a:t>
            </a:r>
            <a:r>
              <a:rPr lang="ru-RU" b="0" i="0" dirty="0">
                <a:solidFill>
                  <a:srgbClr val="000000"/>
                </a:solidFill>
                <a:effectLst/>
                <a:latin typeface="Gilroy"/>
              </a:rPr>
              <a:t>.</a:t>
            </a:r>
          </a:p>
          <a:p>
            <a:pPr marL="0" indent="0" algn="l">
              <a:buNone/>
            </a:pPr>
            <a:endParaRPr lang="ru-RU" b="0" i="0" dirty="0">
              <a:solidFill>
                <a:srgbClr val="000000"/>
              </a:solidFill>
              <a:effectLst/>
              <a:latin typeface="Gilroy"/>
            </a:endParaRPr>
          </a:p>
          <a:p>
            <a:pPr marL="0" indent="0" algn="l">
              <a:buNone/>
            </a:pPr>
            <a:r>
              <a:rPr lang="ru-RU" b="1" i="0" dirty="0" err="1">
                <a:solidFill>
                  <a:srgbClr val="000000"/>
                </a:solidFill>
                <a:effectLst/>
                <a:latin typeface="Gilroy"/>
              </a:rPr>
              <a:t>Мінуси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Найголовніше</a:t>
            </a:r>
            <a:r>
              <a:rPr lang="ru-RU" b="0" i="0" dirty="0">
                <a:solidFill>
                  <a:srgbClr val="000000"/>
                </a:solidFill>
                <a:effectLst/>
                <a:latin typeface="Gilroy"/>
              </a:rPr>
              <a:t> в </a:t>
            </a:r>
            <a:r>
              <a:rPr lang="ru-RU" b="0" i="0" dirty="0" err="1">
                <a:solidFill>
                  <a:srgbClr val="000000"/>
                </a:solidFill>
                <a:effectLst/>
                <a:latin typeface="Gilroy"/>
              </a:rPr>
              <a:t>екстремальному</a:t>
            </a:r>
            <a:r>
              <a:rPr lang="ru-RU" b="0" i="0" dirty="0">
                <a:solidFill>
                  <a:srgbClr val="000000"/>
                </a:solidFill>
                <a:effectLst/>
                <a:latin typeface="Gilroy"/>
              </a:rPr>
              <a:t> </a:t>
            </a:r>
            <a:r>
              <a:rPr lang="ru-RU" b="0" i="0" dirty="0" err="1">
                <a:solidFill>
                  <a:srgbClr val="000000"/>
                </a:solidFill>
                <a:effectLst/>
                <a:latin typeface="Gilroy"/>
              </a:rPr>
              <a:t>програмуванні</a:t>
            </a:r>
            <a:r>
              <a:rPr lang="ru-RU" b="0" i="0" dirty="0">
                <a:solidFill>
                  <a:srgbClr val="000000"/>
                </a:solidFill>
                <a:effectLst/>
                <a:latin typeface="Gilroy"/>
              </a:rPr>
              <a:t> - </a:t>
            </a:r>
            <a:r>
              <a:rPr lang="ru-RU" b="0" i="0" dirty="0" err="1">
                <a:solidFill>
                  <a:srgbClr val="000000"/>
                </a:solidFill>
                <a:effectLst/>
                <a:latin typeface="Gilroy"/>
              </a:rPr>
              <a:t>етап</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a:t>
            </a:r>
            <a:r>
              <a:rPr lang="ru-RU" b="0" i="0" dirty="0" err="1">
                <a:solidFill>
                  <a:srgbClr val="000000"/>
                </a:solidFill>
                <a:effectLst/>
                <a:latin typeface="Gilroy"/>
              </a:rPr>
              <a:t>створення</a:t>
            </a:r>
            <a:r>
              <a:rPr lang="ru-RU" b="0" i="0" dirty="0">
                <a:solidFill>
                  <a:srgbClr val="000000"/>
                </a:solidFill>
                <a:effectLst/>
                <a:latin typeface="Gilroy"/>
              </a:rPr>
              <a:t> коду), </a:t>
            </a:r>
            <a:r>
              <a:rPr lang="ru-RU" b="0" i="0" dirty="0" err="1">
                <a:solidFill>
                  <a:srgbClr val="000000"/>
                </a:solidFill>
                <a:effectLst/>
                <a:latin typeface="Gilroy"/>
              </a:rPr>
              <a:t>він</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перевернути</a:t>
            </a:r>
            <a:r>
              <a:rPr lang="ru-RU" b="0" i="0" dirty="0">
                <a:solidFill>
                  <a:srgbClr val="000000"/>
                </a:solidFill>
                <a:effectLst/>
                <a:latin typeface="Gilroy"/>
              </a:rPr>
              <a:t> на себе всю </a:t>
            </a:r>
            <a:r>
              <a:rPr lang="ru-RU" b="0" i="0" dirty="0" err="1">
                <a:solidFill>
                  <a:srgbClr val="000000"/>
                </a:solidFill>
                <a:effectLst/>
                <a:latin typeface="Gilroy"/>
              </a:rPr>
              <a:t>увагу</a:t>
            </a:r>
            <a:r>
              <a:rPr lang="ru-RU" b="0" i="0" dirty="0">
                <a:solidFill>
                  <a:srgbClr val="000000"/>
                </a:solidFill>
                <a:effectLst/>
                <a:latin typeface="Gilroy"/>
              </a:rPr>
              <a:t>. Через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нерідко</a:t>
            </a:r>
            <a:r>
              <a:rPr lang="ru-RU" b="0" i="0" dirty="0">
                <a:solidFill>
                  <a:srgbClr val="000000"/>
                </a:solidFill>
                <a:effectLst/>
                <a:latin typeface="Gilroy"/>
              </a:rPr>
              <a:t> </a:t>
            </a:r>
            <a:r>
              <a:rPr lang="ru-RU" b="0" i="0" dirty="0" err="1">
                <a:solidFill>
                  <a:srgbClr val="000000"/>
                </a:solidFill>
                <a:effectLst/>
                <a:latin typeface="Gilroy"/>
              </a:rPr>
              <a:t>страждає</a:t>
            </a:r>
            <a:r>
              <a:rPr lang="ru-RU" b="0" i="0" dirty="0">
                <a:solidFill>
                  <a:srgbClr val="000000"/>
                </a:solidFill>
                <a:effectLst/>
                <a:latin typeface="Gilroy"/>
              </a:rPr>
              <a:t> дизайн.</a:t>
            </a:r>
          </a:p>
          <a:p>
            <a:pPr algn="l">
              <a:buFont typeface="Arial" panose="020B0604020202020204" pitchFamily="34" charset="0"/>
              <a:buChar char="•"/>
            </a:pPr>
            <a:r>
              <a:rPr lang="ru-RU" b="0" i="0" dirty="0" err="1">
                <a:solidFill>
                  <a:srgbClr val="000000"/>
                </a:solidFill>
                <a:effectLst/>
                <a:latin typeface="Gilroy"/>
              </a:rPr>
              <a:t>Вимагає</a:t>
            </a:r>
            <a:r>
              <a:rPr lang="ru-RU" b="0" i="0" dirty="0">
                <a:solidFill>
                  <a:srgbClr val="000000"/>
                </a:solidFill>
                <a:effectLst/>
                <a:latin typeface="Gilroy"/>
              </a:rPr>
              <a:t> </a:t>
            </a:r>
            <a:r>
              <a:rPr lang="ru-RU" b="0" i="0" dirty="0" err="1">
                <a:solidFill>
                  <a:srgbClr val="000000"/>
                </a:solidFill>
                <a:effectLst/>
                <a:latin typeface="Gilroy"/>
              </a:rPr>
              <a:t>великої</a:t>
            </a:r>
            <a:r>
              <a:rPr lang="ru-RU" b="0" i="0" dirty="0">
                <a:solidFill>
                  <a:srgbClr val="000000"/>
                </a:solidFill>
                <a:effectLst/>
                <a:latin typeface="Gilroy"/>
              </a:rPr>
              <a:t> </a:t>
            </a:r>
            <a:r>
              <a:rPr lang="ru-RU" b="0" i="0" dirty="0" err="1">
                <a:solidFill>
                  <a:srgbClr val="000000"/>
                </a:solidFill>
                <a:effectLst/>
                <a:latin typeface="Gilroy"/>
              </a:rPr>
              <a:t>завзятості</a:t>
            </a:r>
            <a:r>
              <a:rPr lang="ru-RU" b="0" i="0" dirty="0">
                <a:solidFill>
                  <a:srgbClr val="000000"/>
                </a:solidFill>
                <a:effectLst/>
                <a:latin typeface="Gilroy"/>
              </a:rPr>
              <a:t>, </a:t>
            </a:r>
            <a:r>
              <a:rPr lang="ru-RU" b="0" i="0" dirty="0" err="1">
                <a:solidFill>
                  <a:srgbClr val="000000"/>
                </a:solidFill>
                <a:effectLst/>
                <a:latin typeface="Gilroy"/>
              </a:rPr>
              <a:t>творчого</a:t>
            </a:r>
            <a:r>
              <a:rPr lang="ru-RU" b="0" i="0" dirty="0">
                <a:solidFill>
                  <a:srgbClr val="000000"/>
                </a:solidFill>
                <a:effectLst/>
                <a:latin typeface="Gilroy"/>
              </a:rPr>
              <a:t> </a:t>
            </a:r>
            <a:r>
              <a:rPr lang="ru-RU" b="0" i="0" dirty="0" err="1">
                <a:solidFill>
                  <a:srgbClr val="000000"/>
                </a:solidFill>
                <a:effectLst/>
                <a:latin typeface="Gilroy"/>
              </a:rPr>
              <a:t>підходу</a:t>
            </a:r>
            <a:r>
              <a:rPr lang="ru-RU" b="0" i="0" dirty="0">
                <a:solidFill>
                  <a:srgbClr val="000000"/>
                </a:solidFill>
                <a:effectLst/>
                <a:latin typeface="Gilroy"/>
              </a:rPr>
              <a:t> та нестандартного </a:t>
            </a:r>
            <a:r>
              <a:rPr lang="ru-RU" b="0" i="0" dirty="0" err="1">
                <a:solidFill>
                  <a:srgbClr val="000000"/>
                </a:solidFill>
                <a:effectLst/>
                <a:latin typeface="Gilroy"/>
              </a:rPr>
              <a:t>мислення</a:t>
            </a:r>
            <a:r>
              <a:rPr lang="ru-RU" b="0" i="0" dirty="0">
                <a:solidFill>
                  <a:srgbClr val="000000"/>
                </a:solidFill>
                <a:effectLst/>
                <a:latin typeface="Gilroy"/>
              </a:rPr>
              <a:t>, </a:t>
            </a:r>
            <a:r>
              <a:rPr lang="ru-RU" b="0" i="0" dirty="0" err="1">
                <a:solidFill>
                  <a:srgbClr val="000000"/>
                </a:solidFill>
                <a:effectLst/>
                <a:latin typeface="Gilroy"/>
              </a:rPr>
              <a:t>щоб</a:t>
            </a:r>
            <a:r>
              <a:rPr lang="ru-RU" b="0" i="0" dirty="0">
                <a:solidFill>
                  <a:srgbClr val="000000"/>
                </a:solidFill>
                <a:effectLst/>
                <a:latin typeface="Gilroy"/>
              </a:rPr>
              <a:t> привести </a:t>
            </a:r>
            <a:r>
              <a:rPr lang="ru-RU" b="0" i="0" dirty="0" err="1">
                <a:solidFill>
                  <a:srgbClr val="000000"/>
                </a:solidFill>
                <a:effectLst/>
                <a:latin typeface="Gilroy"/>
              </a:rPr>
              <a:t>програму</a:t>
            </a:r>
            <a:r>
              <a:rPr lang="ru-RU" b="0" i="0" dirty="0">
                <a:solidFill>
                  <a:srgbClr val="000000"/>
                </a:solidFill>
                <a:effectLst/>
                <a:latin typeface="Gilroy"/>
              </a:rPr>
              <a:t> у </a:t>
            </a:r>
            <a:r>
              <a:rPr lang="ru-RU" b="0" i="0" dirty="0" err="1">
                <a:solidFill>
                  <a:srgbClr val="000000"/>
                </a:solidFill>
                <a:effectLst/>
                <a:latin typeface="Gilroy"/>
              </a:rPr>
              <a:t>відповідність</a:t>
            </a:r>
            <a:r>
              <a:rPr lang="ru-RU" b="0" i="0" dirty="0">
                <a:solidFill>
                  <a:srgbClr val="000000"/>
                </a:solidFill>
                <a:effectLst/>
                <a:latin typeface="Gilroy"/>
              </a:rPr>
              <a:t> до потреб </a:t>
            </a:r>
            <a:r>
              <a:rPr lang="ru-RU" b="0" i="0" dirty="0" err="1">
                <a:solidFill>
                  <a:srgbClr val="000000"/>
                </a:solidFill>
                <a:effectLst/>
                <a:latin typeface="Gilroy"/>
              </a:rPr>
              <a:t>користувачів</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Передбачається</a:t>
            </a:r>
            <a:r>
              <a:rPr lang="ru-RU" b="0" i="0" dirty="0">
                <a:solidFill>
                  <a:srgbClr val="000000"/>
                </a:solidFill>
                <a:effectLst/>
                <a:latin typeface="Gilroy"/>
              </a:rPr>
              <a:t>, </a:t>
            </a:r>
            <a:r>
              <a:rPr lang="ru-RU" b="0" i="0" dirty="0" err="1">
                <a:solidFill>
                  <a:srgbClr val="000000"/>
                </a:solidFill>
                <a:effectLst/>
                <a:latin typeface="Gilroy"/>
              </a:rPr>
              <a:t>що</a:t>
            </a:r>
            <a:r>
              <a:rPr lang="ru-RU" b="0" i="0" dirty="0">
                <a:solidFill>
                  <a:srgbClr val="000000"/>
                </a:solidFill>
                <a:effectLst/>
                <a:latin typeface="Gilroy"/>
              </a:rPr>
              <a:t> на початку проекту </a:t>
            </a:r>
            <a:r>
              <a:rPr lang="ru-RU" b="0" i="0" dirty="0" err="1">
                <a:solidFill>
                  <a:srgbClr val="000000"/>
                </a:solidFill>
                <a:effectLst/>
                <a:latin typeface="Gilroy"/>
              </a:rPr>
              <a:t>власник</a:t>
            </a:r>
            <a:r>
              <a:rPr lang="ru-RU" b="0" i="0" dirty="0">
                <a:solidFill>
                  <a:srgbClr val="000000"/>
                </a:solidFill>
                <a:effectLst/>
                <a:latin typeface="Gilroy"/>
              </a:rPr>
              <a:t> продукту не </a:t>
            </a:r>
            <a:r>
              <a:rPr lang="ru-RU" b="0" i="0" dirty="0" err="1">
                <a:solidFill>
                  <a:srgbClr val="000000"/>
                </a:solidFill>
                <a:effectLst/>
                <a:latin typeface="Gilroy"/>
              </a:rPr>
              <a:t>має</a:t>
            </a:r>
            <a:r>
              <a:rPr lang="ru-RU" b="0" i="0" dirty="0">
                <a:solidFill>
                  <a:srgbClr val="000000"/>
                </a:solidFill>
                <a:effectLst/>
                <a:latin typeface="Gilroy"/>
              </a:rPr>
              <a:t> </a:t>
            </a:r>
            <a:r>
              <a:rPr lang="ru-RU" b="0" i="0" dirty="0" err="1">
                <a:solidFill>
                  <a:srgbClr val="000000"/>
                </a:solidFill>
                <a:effectLst/>
                <a:latin typeface="Gilroy"/>
              </a:rPr>
              <a:t>чіткого</a:t>
            </a:r>
            <a:r>
              <a:rPr lang="ru-RU" b="0" i="0" dirty="0">
                <a:solidFill>
                  <a:srgbClr val="000000"/>
                </a:solidFill>
                <a:effectLst/>
                <a:latin typeface="Gilroy"/>
              </a:rPr>
              <a:t> </a:t>
            </a:r>
            <a:r>
              <a:rPr lang="ru-RU" b="0" i="0" dirty="0" err="1">
                <a:solidFill>
                  <a:srgbClr val="000000"/>
                </a:solidFill>
                <a:effectLst/>
                <a:latin typeface="Gilroy"/>
              </a:rPr>
              <a:t>уявлення</a:t>
            </a:r>
            <a:r>
              <a:rPr lang="ru-RU" b="0" i="0" dirty="0">
                <a:solidFill>
                  <a:srgbClr val="000000"/>
                </a:solidFill>
                <a:effectLst/>
                <a:latin typeface="Gilroy"/>
              </a:rPr>
              <a:t> про результат.</a:t>
            </a:r>
          </a:p>
          <a:p>
            <a:endParaRPr lang="en-US" dirty="0"/>
          </a:p>
        </p:txBody>
      </p:sp>
    </p:spTree>
    <p:extLst>
      <p:ext uri="{BB962C8B-B14F-4D97-AF65-F5344CB8AC3E}">
        <p14:creationId xmlns:p14="http://schemas.microsoft.com/office/powerpoint/2010/main" val="236390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4D38-291A-13A7-295A-4DA6EC6A2872}"/>
              </a:ext>
            </a:extLst>
          </p:cNvPr>
          <p:cNvSpPr>
            <a:spLocks noGrp="1"/>
          </p:cNvSpPr>
          <p:nvPr>
            <p:ph type="title"/>
          </p:nvPr>
        </p:nvSpPr>
        <p:spPr/>
        <p:txBody>
          <a:bodyPr/>
          <a:lstStyle/>
          <a:p>
            <a:r>
              <a:rPr lang="ru-RU" b="1" i="0" dirty="0">
                <a:solidFill>
                  <a:srgbClr val="000000"/>
                </a:solidFill>
                <a:effectLst/>
                <a:latin typeface="Gilroy"/>
              </a:rPr>
              <a:t>Кому </a:t>
            </a:r>
            <a:r>
              <a:rPr lang="ru-RU" b="1" i="0" dirty="0" err="1">
                <a:solidFill>
                  <a:srgbClr val="000000"/>
                </a:solidFill>
                <a:effectLst/>
                <a:latin typeface="Gilroy"/>
              </a:rPr>
              <a:t>підходить</a:t>
            </a:r>
            <a:endParaRPr lang="en-US" dirty="0"/>
          </a:p>
        </p:txBody>
      </p:sp>
      <p:sp>
        <p:nvSpPr>
          <p:cNvPr id="3" name="Content Placeholder 2">
            <a:extLst>
              <a:ext uri="{FF2B5EF4-FFF2-40B4-BE49-F238E27FC236}">
                <a16:creationId xmlns:a16="http://schemas.microsoft.com/office/drawing/2014/main" id="{A6A87F25-160F-AB6C-FAF8-269B1A103BCE}"/>
              </a:ext>
            </a:extLst>
          </p:cNvPr>
          <p:cNvSpPr>
            <a:spLocks noGrp="1"/>
          </p:cNvSpPr>
          <p:nvPr>
            <p:ph idx="1"/>
          </p:nvPr>
        </p:nvSpPr>
        <p:spPr/>
        <p:txBody>
          <a:bodyPr>
            <a:normAutofit fontScale="92500" lnSpcReduction="10000"/>
          </a:bodyPr>
          <a:lstStyle/>
          <a:p>
            <a:r>
              <a:rPr lang="ru-RU" b="0" i="0" dirty="0">
                <a:solidFill>
                  <a:srgbClr val="000000"/>
                </a:solidFill>
                <a:effectLst/>
                <a:latin typeface="Gilroy"/>
              </a:rPr>
              <a:t>XP </a:t>
            </a:r>
            <a:r>
              <a:rPr lang="ru-RU" b="0" i="0" dirty="0" err="1">
                <a:solidFill>
                  <a:srgbClr val="000000"/>
                </a:solidFill>
                <a:effectLst/>
                <a:latin typeface="Gilroy"/>
              </a:rPr>
              <a:t>підходить</a:t>
            </a:r>
            <a:r>
              <a:rPr lang="ru-RU" b="0" i="0" dirty="0">
                <a:solidFill>
                  <a:srgbClr val="000000"/>
                </a:solidFill>
                <a:effectLst/>
                <a:latin typeface="Gilroy"/>
              </a:rPr>
              <a:t> для невеликих та </a:t>
            </a:r>
            <a:r>
              <a:rPr lang="ru-RU" b="0" i="0" dirty="0" err="1">
                <a:solidFill>
                  <a:srgbClr val="000000"/>
                </a:solidFill>
                <a:effectLst/>
                <a:latin typeface="Gilroy"/>
              </a:rPr>
              <a:t>середніх</a:t>
            </a:r>
            <a:r>
              <a:rPr lang="ru-RU" b="0" i="0" dirty="0">
                <a:solidFill>
                  <a:srgbClr val="000000"/>
                </a:solidFill>
                <a:effectLst/>
                <a:latin typeface="Gilroy"/>
              </a:rPr>
              <a:t> </a:t>
            </a:r>
            <a:r>
              <a:rPr lang="ru-RU" b="0" i="0" dirty="0" err="1">
                <a:solidFill>
                  <a:srgbClr val="000000"/>
                </a:solidFill>
                <a:effectLst/>
                <a:latin typeface="Gilroy"/>
              </a:rPr>
              <a:t>проектів</a:t>
            </a:r>
            <a:r>
              <a:rPr lang="ru-RU" b="0" i="0" dirty="0">
                <a:solidFill>
                  <a:srgbClr val="000000"/>
                </a:solidFill>
                <a:effectLst/>
                <a:latin typeface="Gilroy"/>
              </a:rPr>
              <a:t> – </a:t>
            </a:r>
            <a:r>
              <a:rPr lang="ru-RU" b="0" i="0" dirty="0" err="1">
                <a:solidFill>
                  <a:srgbClr val="000000"/>
                </a:solidFill>
                <a:effectLst/>
                <a:latin typeface="Gilroy"/>
              </a:rPr>
              <a:t>наприклад</a:t>
            </a:r>
            <a:r>
              <a:rPr lang="ru-RU" b="0" i="0" dirty="0">
                <a:solidFill>
                  <a:srgbClr val="000000"/>
                </a:solidFill>
                <a:effectLst/>
                <a:latin typeface="Gilroy"/>
              </a:rPr>
              <a:t>, коли </a:t>
            </a:r>
            <a:r>
              <a:rPr lang="ru-RU" b="0" i="0" dirty="0" err="1">
                <a:solidFill>
                  <a:srgbClr val="000000"/>
                </a:solidFill>
                <a:effectLst/>
                <a:latin typeface="Gilroy"/>
              </a:rPr>
              <a:t>потрібно</a:t>
            </a:r>
            <a:r>
              <a:rPr lang="ru-RU" b="0" i="0" dirty="0">
                <a:solidFill>
                  <a:srgbClr val="000000"/>
                </a:solidFill>
                <a:effectLst/>
                <a:latin typeface="Gilroy"/>
              </a:rPr>
              <a:t> регулярно </a:t>
            </a:r>
            <a:r>
              <a:rPr lang="ru-RU" b="0" i="0" dirty="0" err="1">
                <a:solidFill>
                  <a:srgbClr val="000000"/>
                </a:solidFill>
                <a:effectLst/>
                <a:latin typeface="Gilroy"/>
              </a:rPr>
              <a:t>отримувати</a:t>
            </a:r>
            <a:r>
              <a:rPr lang="ru-RU" b="0" i="0" dirty="0">
                <a:solidFill>
                  <a:srgbClr val="000000"/>
                </a:solidFill>
                <a:effectLst/>
                <a:latin typeface="Gilroy"/>
              </a:rPr>
              <a:t> </a:t>
            </a:r>
            <a:r>
              <a:rPr lang="ru-RU" b="0" i="0" dirty="0" err="1">
                <a:solidFill>
                  <a:srgbClr val="000000"/>
                </a:solidFill>
                <a:effectLst/>
                <a:latin typeface="Gilroy"/>
              </a:rPr>
              <a:t>від</a:t>
            </a:r>
            <a:r>
              <a:rPr lang="ru-RU" b="0" i="0" dirty="0">
                <a:solidFill>
                  <a:srgbClr val="000000"/>
                </a:solidFill>
                <a:effectLst/>
                <a:latin typeface="Gilroy"/>
              </a:rPr>
              <a:t> </a:t>
            </a:r>
            <a:r>
              <a:rPr lang="ru-RU" b="0" i="0" dirty="0" err="1">
                <a:solidFill>
                  <a:srgbClr val="000000"/>
                </a:solidFill>
                <a:effectLst/>
                <a:latin typeface="Gilroy"/>
              </a:rPr>
              <a:t>кінцевих</a:t>
            </a:r>
            <a:r>
              <a:rPr lang="ru-RU" b="0" i="0" dirty="0">
                <a:solidFill>
                  <a:srgbClr val="000000"/>
                </a:solidFill>
                <a:effectLst/>
                <a:latin typeface="Gilroy"/>
              </a:rPr>
              <a:t> </a:t>
            </a:r>
            <a:r>
              <a:rPr lang="ru-RU" b="0" i="0" dirty="0" err="1">
                <a:solidFill>
                  <a:srgbClr val="000000"/>
                </a:solidFill>
                <a:effectLst/>
                <a:latin typeface="Gilroy"/>
              </a:rPr>
              <a:t>користувачів</a:t>
            </a:r>
            <a:r>
              <a:rPr lang="ru-RU" b="0" i="0" dirty="0">
                <a:solidFill>
                  <a:srgbClr val="000000"/>
                </a:solidFill>
                <a:effectLst/>
                <a:latin typeface="Gilroy"/>
              </a:rPr>
              <a:t> </a:t>
            </a:r>
            <a:r>
              <a:rPr lang="ru-RU" b="0" i="0" dirty="0" err="1">
                <a:solidFill>
                  <a:srgbClr val="000000"/>
                </a:solidFill>
                <a:effectLst/>
                <a:latin typeface="Gilroy"/>
              </a:rPr>
              <a:t>зворотний</a:t>
            </a:r>
            <a:r>
              <a:rPr lang="ru-RU" b="0" i="0" dirty="0">
                <a:solidFill>
                  <a:srgbClr val="000000"/>
                </a:solidFill>
                <a:effectLst/>
                <a:latin typeface="Gilroy"/>
              </a:rPr>
              <a:t> </a:t>
            </a:r>
            <a:r>
              <a:rPr lang="ru-RU" b="0" i="0" dirty="0" err="1">
                <a:solidFill>
                  <a:srgbClr val="000000"/>
                </a:solidFill>
                <a:effectLst/>
                <a:latin typeface="Gilroy"/>
              </a:rPr>
              <a:t>зв'язок</a:t>
            </a:r>
            <a:r>
              <a:rPr lang="ru-RU" b="0" i="0" dirty="0">
                <a:solidFill>
                  <a:srgbClr val="000000"/>
                </a:solidFill>
                <a:effectLst/>
                <a:latin typeface="Gilroy"/>
              </a:rPr>
              <a:t> та </a:t>
            </a:r>
            <a:r>
              <a:rPr lang="ru-RU" b="0" i="0" dirty="0" err="1">
                <a:solidFill>
                  <a:srgbClr val="000000"/>
                </a:solidFill>
                <a:effectLst/>
                <a:latin typeface="Gilroy"/>
              </a:rPr>
              <a:t>підтримувати</a:t>
            </a:r>
            <a:r>
              <a:rPr lang="ru-RU" b="0" i="0" dirty="0">
                <a:solidFill>
                  <a:srgbClr val="000000"/>
                </a:solidFill>
                <a:effectLst/>
                <a:latin typeface="Gilroy"/>
              </a:rPr>
              <a:t> </a:t>
            </a:r>
            <a:r>
              <a:rPr lang="ru-RU" b="0" i="0" dirty="0" err="1">
                <a:solidFill>
                  <a:srgbClr val="000000"/>
                </a:solidFill>
                <a:effectLst/>
                <a:latin typeface="Gilroy"/>
              </a:rPr>
              <a:t>високий</a:t>
            </a:r>
            <a:r>
              <a:rPr lang="ru-RU" b="0" i="0" dirty="0">
                <a:solidFill>
                  <a:srgbClr val="000000"/>
                </a:solidFill>
                <a:effectLst/>
                <a:latin typeface="Gilroy"/>
              </a:rPr>
              <a:t> </a:t>
            </a:r>
            <a:r>
              <a:rPr lang="ru-RU" b="0" i="0" dirty="0" err="1">
                <a:solidFill>
                  <a:srgbClr val="000000"/>
                </a:solidFill>
                <a:effectLst/>
                <a:latin typeface="Gilroy"/>
              </a:rPr>
              <a:t>рівень</a:t>
            </a:r>
            <a:r>
              <a:rPr lang="ru-RU" b="0" i="0" dirty="0">
                <a:solidFill>
                  <a:srgbClr val="000000"/>
                </a:solidFill>
                <a:effectLst/>
                <a:latin typeface="Gilroy"/>
              </a:rPr>
              <a:t> </a:t>
            </a:r>
            <a:r>
              <a:rPr lang="ru-RU" b="0" i="0" dirty="0" err="1">
                <a:solidFill>
                  <a:srgbClr val="000000"/>
                </a:solidFill>
                <a:effectLst/>
                <a:latin typeface="Gilroy"/>
              </a:rPr>
              <a:t>взаємодії</a:t>
            </a:r>
            <a:r>
              <a:rPr lang="ru-RU" b="0" i="0" dirty="0">
                <a:solidFill>
                  <a:srgbClr val="000000"/>
                </a:solidFill>
                <a:effectLst/>
                <a:latin typeface="Gilroy"/>
              </a:rPr>
              <a:t> </a:t>
            </a:r>
            <a:r>
              <a:rPr lang="ru-RU" b="0" i="0" dirty="0" err="1">
                <a:solidFill>
                  <a:srgbClr val="000000"/>
                </a:solidFill>
                <a:effectLst/>
                <a:latin typeface="Gilroy"/>
              </a:rPr>
              <a:t>між</a:t>
            </a:r>
            <a:r>
              <a:rPr lang="ru-RU" b="0" i="0" dirty="0">
                <a:solidFill>
                  <a:srgbClr val="000000"/>
                </a:solidFill>
                <a:effectLst/>
                <a:latin typeface="Gilroy"/>
              </a:rPr>
              <a:t> членами </a:t>
            </a:r>
            <a:r>
              <a:rPr lang="ru-RU" b="0" i="0" dirty="0" err="1">
                <a:solidFill>
                  <a:srgbClr val="000000"/>
                </a:solidFill>
                <a:effectLst/>
                <a:latin typeface="Gilroy"/>
              </a:rPr>
              <a:t>команди</a:t>
            </a:r>
            <a:r>
              <a:rPr lang="ru-RU" b="0" i="0" dirty="0">
                <a:solidFill>
                  <a:srgbClr val="000000"/>
                </a:solidFill>
                <a:effectLst/>
                <a:latin typeface="Gilroy"/>
              </a:rPr>
              <a:t>. </a:t>
            </a:r>
            <a:r>
              <a:rPr lang="ru-RU" b="0" i="0" dirty="0" err="1">
                <a:solidFill>
                  <a:srgbClr val="000000"/>
                </a:solidFill>
                <a:effectLst/>
                <a:latin typeface="Gilroy"/>
              </a:rPr>
              <a:t>Він</a:t>
            </a:r>
            <a:r>
              <a:rPr lang="ru-RU" b="0" i="0" dirty="0">
                <a:solidFill>
                  <a:srgbClr val="000000"/>
                </a:solidFill>
                <a:effectLst/>
                <a:latin typeface="Gilroy"/>
              </a:rPr>
              <a:t> </a:t>
            </a:r>
            <a:r>
              <a:rPr lang="ru-RU" b="0" i="0" dirty="0" err="1">
                <a:solidFill>
                  <a:srgbClr val="000000"/>
                </a:solidFill>
                <a:effectLst/>
                <a:latin typeface="Gilroy"/>
              </a:rPr>
              <a:t>найкраще</a:t>
            </a:r>
            <a:r>
              <a:rPr lang="ru-RU" b="0" i="0" dirty="0">
                <a:solidFill>
                  <a:srgbClr val="000000"/>
                </a:solidFill>
                <a:effectLst/>
                <a:latin typeface="Gilroy"/>
              </a:rPr>
              <a:t>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орієнтованих</a:t>
            </a:r>
            <a:r>
              <a:rPr lang="ru-RU" b="0" i="0" dirty="0">
                <a:solidFill>
                  <a:srgbClr val="000000"/>
                </a:solidFill>
                <a:effectLst/>
                <a:latin typeface="Gilroy"/>
              </a:rPr>
              <a:t> </a:t>
            </a:r>
            <a:r>
              <a:rPr lang="ru-RU" b="0" i="0" dirty="0" err="1">
                <a:solidFill>
                  <a:srgbClr val="000000"/>
                </a:solidFill>
                <a:effectLst/>
                <a:latin typeface="Gilroy"/>
              </a:rPr>
              <a:t>створення</a:t>
            </a:r>
            <a:r>
              <a:rPr lang="ru-RU" b="0" i="0" dirty="0">
                <a:solidFill>
                  <a:srgbClr val="000000"/>
                </a:solidFill>
                <a:effectLst/>
                <a:latin typeface="Gilroy"/>
              </a:rPr>
              <a:t> </a:t>
            </a:r>
            <a:r>
              <a:rPr lang="ru-RU" b="0" i="0" dirty="0" err="1">
                <a:solidFill>
                  <a:srgbClr val="000000"/>
                </a:solidFill>
                <a:effectLst/>
                <a:latin typeface="Gilroy"/>
              </a:rPr>
              <a:t>програм</a:t>
            </a:r>
            <a:r>
              <a:rPr lang="ru-RU" b="0" i="0" dirty="0">
                <a:solidFill>
                  <a:srgbClr val="000000"/>
                </a:solidFill>
                <a:effectLst/>
                <a:latin typeface="Gilroy"/>
              </a:rPr>
              <a:t> </a:t>
            </a:r>
            <a:r>
              <a:rPr lang="ru-RU" b="0" i="0" dirty="0" err="1">
                <a:solidFill>
                  <a:srgbClr val="000000"/>
                </a:solidFill>
                <a:effectLst/>
                <a:latin typeface="Gilroy"/>
              </a:rPr>
              <a:t>високої</a:t>
            </a:r>
            <a:r>
              <a:rPr lang="ru-RU" b="0" i="0" dirty="0">
                <a:solidFill>
                  <a:srgbClr val="000000"/>
                </a:solidFill>
                <a:effectLst/>
                <a:latin typeface="Gilroy"/>
              </a:rPr>
              <a:t> </a:t>
            </a:r>
            <a:r>
              <a:rPr lang="ru-RU" b="0" i="0" dirty="0" err="1">
                <a:solidFill>
                  <a:srgbClr val="000000"/>
                </a:solidFill>
                <a:effectLst/>
                <a:latin typeface="Gilroy"/>
              </a:rPr>
              <a:t>якості</a:t>
            </a:r>
            <a:r>
              <a:rPr lang="ru-RU" b="0" i="0" dirty="0">
                <a:solidFill>
                  <a:srgbClr val="000000"/>
                </a:solidFill>
                <a:effectLst/>
                <a:latin typeface="Gilroy"/>
              </a:rPr>
              <a:t>. А </a:t>
            </a:r>
            <a:r>
              <a:rPr lang="ru-RU" b="0" i="0" dirty="0" err="1">
                <a:solidFill>
                  <a:srgbClr val="000000"/>
                </a:solidFill>
                <a:effectLst/>
                <a:latin typeface="Gilroy"/>
              </a:rPr>
              <a:t>ще</a:t>
            </a:r>
            <a:r>
              <a:rPr lang="ru-RU" b="0" i="0" dirty="0">
                <a:solidFill>
                  <a:srgbClr val="000000"/>
                </a:solidFill>
                <a:effectLst/>
                <a:latin typeface="Gilroy"/>
              </a:rPr>
              <a:t> XP </a:t>
            </a:r>
            <a:r>
              <a:rPr lang="ru-RU" b="0" i="0" dirty="0" err="1">
                <a:solidFill>
                  <a:srgbClr val="000000"/>
                </a:solidFill>
                <a:effectLst/>
                <a:latin typeface="Gilroy"/>
              </a:rPr>
              <a:t>може</a:t>
            </a:r>
            <a:r>
              <a:rPr lang="ru-RU" b="0" i="0" dirty="0">
                <a:solidFill>
                  <a:srgbClr val="000000"/>
                </a:solidFill>
                <a:effectLst/>
                <a:latin typeface="Gilroy"/>
              </a:rPr>
              <a:t> стати </a:t>
            </a:r>
            <a:r>
              <a:rPr lang="ru-RU" b="0" i="0" dirty="0" err="1">
                <a:solidFill>
                  <a:srgbClr val="000000"/>
                </a:solidFill>
                <a:effectLst/>
                <a:latin typeface="Gilroy"/>
              </a:rPr>
              <a:t>добрим</a:t>
            </a:r>
            <a:r>
              <a:rPr lang="ru-RU" b="0" i="0" dirty="0">
                <a:solidFill>
                  <a:srgbClr val="000000"/>
                </a:solidFill>
                <a:effectLst/>
                <a:latin typeface="Gilroy"/>
              </a:rPr>
              <a:t> </a:t>
            </a:r>
            <a:r>
              <a:rPr lang="ru-RU" b="0" i="0" dirty="0" err="1">
                <a:solidFill>
                  <a:srgbClr val="000000"/>
                </a:solidFill>
                <a:effectLst/>
                <a:latin typeface="Gilroy"/>
              </a:rPr>
              <a:t>вибором</a:t>
            </a:r>
            <a:r>
              <a:rPr lang="ru-RU" b="0" i="0" dirty="0">
                <a:solidFill>
                  <a:srgbClr val="000000"/>
                </a:solidFill>
                <a:effectLst/>
                <a:latin typeface="Gilroy"/>
              </a:rPr>
              <a:t> для тих, </a:t>
            </a:r>
            <a:r>
              <a:rPr lang="ru-RU" b="0" i="0" dirty="0" err="1">
                <a:solidFill>
                  <a:srgbClr val="000000"/>
                </a:solidFill>
                <a:effectLst/>
                <a:latin typeface="Gilroy"/>
              </a:rPr>
              <a:t>хто</a:t>
            </a:r>
            <a:r>
              <a:rPr lang="ru-RU" b="0" i="0" dirty="0">
                <a:solidFill>
                  <a:srgbClr val="000000"/>
                </a:solidFill>
                <a:effectLst/>
                <a:latin typeface="Gilroy"/>
              </a:rPr>
              <a:t> </a:t>
            </a:r>
            <a:r>
              <a:rPr lang="ru-RU" b="0" i="0" dirty="0" err="1">
                <a:solidFill>
                  <a:srgbClr val="000000"/>
                </a:solidFill>
                <a:effectLst/>
                <a:latin typeface="Gilroy"/>
              </a:rPr>
              <a:t>хоче</a:t>
            </a:r>
            <a:r>
              <a:rPr lang="ru-RU" b="0" i="0" dirty="0">
                <a:solidFill>
                  <a:srgbClr val="000000"/>
                </a:solidFill>
                <a:effectLst/>
                <a:latin typeface="Gilroy"/>
              </a:rPr>
              <a:t> </a:t>
            </a:r>
            <a:r>
              <a:rPr lang="ru-RU" b="0" i="0" dirty="0" err="1">
                <a:solidFill>
                  <a:srgbClr val="000000"/>
                </a:solidFill>
                <a:effectLst/>
                <a:latin typeface="Gilroy"/>
              </a:rPr>
              <a:t>скоротити</a:t>
            </a:r>
            <a:r>
              <a:rPr lang="ru-RU" b="0" i="0" dirty="0">
                <a:solidFill>
                  <a:srgbClr val="000000"/>
                </a:solidFill>
                <a:effectLst/>
                <a:latin typeface="Gilroy"/>
              </a:rPr>
              <a:t> </a:t>
            </a:r>
            <a:r>
              <a:rPr lang="ru-RU" b="0" i="0" dirty="0" err="1">
                <a:solidFill>
                  <a:srgbClr val="000000"/>
                </a:solidFill>
                <a:effectLst/>
                <a:latin typeface="Gilroy"/>
              </a:rPr>
              <a:t>адміністративні</a:t>
            </a:r>
            <a:r>
              <a:rPr lang="ru-RU" b="0" i="0" dirty="0">
                <a:solidFill>
                  <a:srgbClr val="000000"/>
                </a:solidFill>
                <a:effectLst/>
                <a:latin typeface="Gilroy"/>
              </a:rPr>
              <a:t> </a:t>
            </a:r>
            <a:r>
              <a:rPr lang="ru-RU" b="0" i="0" dirty="0" err="1">
                <a:solidFill>
                  <a:srgbClr val="000000"/>
                </a:solidFill>
                <a:effectLst/>
                <a:latin typeface="Gilroy"/>
              </a:rPr>
              <a:t>витрати</a:t>
            </a:r>
            <a:r>
              <a:rPr lang="ru-RU" b="0" i="0" dirty="0">
                <a:solidFill>
                  <a:srgbClr val="000000"/>
                </a:solidFill>
                <a:effectLst/>
                <a:latin typeface="Gilroy"/>
              </a:rPr>
              <a:t>.</a:t>
            </a:r>
          </a:p>
          <a:p>
            <a:r>
              <a:rPr lang="ru-RU" b="0" i="0" dirty="0" err="1">
                <a:solidFill>
                  <a:srgbClr val="000000"/>
                </a:solidFill>
                <a:effectLst/>
                <a:latin typeface="Gilroy"/>
              </a:rPr>
              <a:t>Однак</a:t>
            </a:r>
            <a:r>
              <a:rPr lang="ru-RU" b="0" i="0" dirty="0">
                <a:solidFill>
                  <a:srgbClr val="000000"/>
                </a:solidFill>
                <a:effectLst/>
                <a:latin typeface="Gilroy"/>
              </a:rPr>
              <a:t> XP </a:t>
            </a: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виявитися</a:t>
            </a:r>
            <a:r>
              <a:rPr lang="ru-RU" b="0" i="0" dirty="0">
                <a:solidFill>
                  <a:srgbClr val="000000"/>
                </a:solidFill>
                <a:effectLst/>
                <a:latin typeface="Gilroy"/>
              </a:rPr>
              <a:t> не </a:t>
            </a:r>
            <a:r>
              <a:rPr lang="ru-RU" b="0" i="0" dirty="0" err="1">
                <a:solidFill>
                  <a:srgbClr val="000000"/>
                </a:solidFill>
                <a:effectLst/>
                <a:latin typeface="Gilroy"/>
              </a:rPr>
              <a:t>найкращим</a:t>
            </a:r>
            <a:r>
              <a:rPr lang="ru-RU" b="0" i="0" dirty="0">
                <a:solidFill>
                  <a:srgbClr val="000000"/>
                </a:solidFill>
                <a:effectLst/>
                <a:latin typeface="Gilroy"/>
              </a:rPr>
              <a:t> </a:t>
            </a:r>
            <a:r>
              <a:rPr lang="ru-RU" b="0" i="0" dirty="0" err="1">
                <a:solidFill>
                  <a:srgbClr val="000000"/>
                </a:solidFill>
                <a:effectLst/>
                <a:latin typeface="Gilroy"/>
              </a:rPr>
              <a:t>варіантом</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у </a:t>
            </a:r>
            <a:r>
              <a:rPr lang="ru-RU" b="0" i="0" dirty="0" err="1">
                <a:solidFill>
                  <a:srgbClr val="000000"/>
                </a:solidFill>
                <a:effectLst/>
                <a:latin typeface="Gilroy"/>
              </a:rPr>
              <a:t>високорегульованих</a:t>
            </a:r>
            <a:r>
              <a:rPr lang="ru-RU" b="0" i="0" dirty="0">
                <a:solidFill>
                  <a:srgbClr val="000000"/>
                </a:solidFill>
                <a:effectLst/>
                <a:latin typeface="Gilroy"/>
              </a:rPr>
              <a:t> </a:t>
            </a:r>
            <a:r>
              <a:rPr lang="ru-RU" b="0" i="0" dirty="0" err="1">
                <a:solidFill>
                  <a:srgbClr val="000000"/>
                </a:solidFill>
                <a:effectLst/>
                <a:latin typeface="Gilroy"/>
              </a:rPr>
              <a:t>галузях</a:t>
            </a:r>
            <a:r>
              <a:rPr lang="ru-RU" b="0" i="0" dirty="0">
                <a:solidFill>
                  <a:srgbClr val="000000"/>
                </a:solidFill>
                <a:effectLst/>
                <a:latin typeface="Gilroy"/>
              </a:rPr>
              <a:t> </a:t>
            </a:r>
            <a:r>
              <a:rPr lang="ru-RU" b="0" i="0" dirty="0" err="1">
                <a:solidFill>
                  <a:srgbClr val="000000"/>
                </a:solidFill>
                <a:effectLst/>
                <a:latin typeface="Gilroy"/>
              </a:rPr>
              <a:t>або</a:t>
            </a:r>
            <a:r>
              <a:rPr lang="ru-RU" b="0" i="0" dirty="0">
                <a:solidFill>
                  <a:srgbClr val="000000"/>
                </a:solidFill>
                <a:effectLst/>
                <a:latin typeface="Gilroy"/>
              </a:rPr>
              <a:t> </a:t>
            </a:r>
            <a:r>
              <a:rPr lang="ru-RU" b="0" i="0" dirty="0" err="1">
                <a:solidFill>
                  <a:srgbClr val="000000"/>
                </a:solidFill>
                <a:effectLst/>
                <a:latin typeface="Gilroy"/>
              </a:rPr>
              <a:t>проектів</a:t>
            </a:r>
            <a:r>
              <a:rPr lang="ru-RU" b="0" i="0" dirty="0">
                <a:solidFill>
                  <a:srgbClr val="000000"/>
                </a:solidFill>
                <a:effectLst/>
                <a:latin typeface="Gilroy"/>
              </a:rPr>
              <a:t> з </a:t>
            </a:r>
            <a:r>
              <a:rPr lang="ru-RU" b="0" i="0" dirty="0" err="1">
                <a:solidFill>
                  <a:srgbClr val="000000"/>
                </a:solidFill>
                <a:effectLst/>
                <a:latin typeface="Gilroy"/>
              </a:rPr>
              <a:t>жорсткими</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не </a:t>
            </a:r>
            <a:r>
              <a:rPr lang="ru-RU" b="0" i="0" dirty="0" err="1">
                <a:solidFill>
                  <a:srgbClr val="000000"/>
                </a:solidFill>
                <a:effectLst/>
                <a:latin typeface="Gilroy"/>
              </a:rPr>
              <a:t>підлягають</a:t>
            </a:r>
            <a:r>
              <a:rPr lang="ru-RU" b="0" i="0" dirty="0">
                <a:solidFill>
                  <a:srgbClr val="000000"/>
                </a:solidFill>
                <a:effectLst/>
                <a:latin typeface="Gilroy"/>
              </a:rPr>
              <a:t> </a:t>
            </a:r>
            <a:r>
              <a:rPr lang="ru-RU" b="0" i="0" dirty="0" err="1">
                <a:solidFill>
                  <a:srgbClr val="000000"/>
                </a:solidFill>
                <a:effectLst/>
                <a:latin typeface="Gilroy"/>
              </a:rPr>
              <a:t>обговоренню</a:t>
            </a:r>
            <a:r>
              <a:rPr lang="ru-RU" b="0" i="0" dirty="0">
                <a:solidFill>
                  <a:srgbClr val="000000"/>
                </a:solidFill>
                <a:effectLst/>
                <a:latin typeface="Gilroy"/>
              </a:rPr>
              <a:t> </a:t>
            </a:r>
            <a:r>
              <a:rPr lang="ru-RU" b="0" i="0" dirty="0" err="1">
                <a:solidFill>
                  <a:srgbClr val="000000"/>
                </a:solidFill>
                <a:effectLst/>
                <a:latin typeface="Gilroy"/>
              </a:rPr>
              <a:t>вимогами</a:t>
            </a:r>
            <a:r>
              <a:rPr lang="ru-RU" b="0" i="0" dirty="0">
                <a:solidFill>
                  <a:srgbClr val="000000"/>
                </a:solidFill>
                <a:effectLst/>
                <a:latin typeface="Gilroy"/>
              </a:rPr>
              <a:t>. </a:t>
            </a:r>
            <a:r>
              <a:rPr lang="ru-RU" b="0" i="0" dirty="0" err="1">
                <a:solidFill>
                  <a:srgbClr val="000000"/>
                </a:solidFill>
                <a:effectLst/>
                <a:latin typeface="Gilroy"/>
              </a:rPr>
              <a:t>Він</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підійти</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з </a:t>
            </a:r>
            <a:r>
              <a:rPr lang="ru-RU" b="0" i="0" dirty="0" err="1">
                <a:solidFill>
                  <a:srgbClr val="000000"/>
                </a:solidFill>
                <a:effectLst/>
                <a:latin typeface="Gilroy"/>
              </a:rPr>
              <a:t>фіксованими</a:t>
            </a:r>
            <a:r>
              <a:rPr lang="ru-RU" b="0" i="0" dirty="0">
                <a:solidFill>
                  <a:srgbClr val="000000"/>
                </a:solidFill>
                <a:effectLst/>
                <a:latin typeface="Gilroy"/>
              </a:rPr>
              <a:t> </a:t>
            </a:r>
            <a:r>
              <a:rPr lang="ru-RU" b="0" i="0" dirty="0" err="1">
                <a:solidFill>
                  <a:srgbClr val="000000"/>
                </a:solidFill>
                <a:effectLst/>
                <a:latin typeface="Gilroy"/>
              </a:rPr>
              <a:t>термінами</a:t>
            </a:r>
            <a:r>
              <a:rPr lang="ru-RU" b="0" i="0" dirty="0">
                <a:solidFill>
                  <a:srgbClr val="000000"/>
                </a:solidFill>
                <a:effectLst/>
                <a:latin typeface="Gilroy"/>
              </a:rPr>
              <a:t>, де </a:t>
            </a:r>
            <a:r>
              <a:rPr lang="ru-RU" b="0" i="0" dirty="0" err="1">
                <a:solidFill>
                  <a:srgbClr val="000000"/>
                </a:solidFill>
                <a:effectLst/>
                <a:latin typeface="Gilroy"/>
              </a:rPr>
              <a:t>важливими</a:t>
            </a:r>
            <a:r>
              <a:rPr lang="ru-RU" b="0" i="0" dirty="0">
                <a:solidFill>
                  <a:srgbClr val="000000"/>
                </a:solidFill>
                <a:effectLst/>
                <a:latin typeface="Gilroy"/>
              </a:rPr>
              <a:t> є </a:t>
            </a:r>
            <a:r>
              <a:rPr lang="ru-RU" b="0" i="0" dirty="0" err="1">
                <a:solidFill>
                  <a:srgbClr val="000000"/>
                </a:solidFill>
                <a:effectLst/>
                <a:latin typeface="Gilroy"/>
              </a:rPr>
              <a:t>документування</a:t>
            </a:r>
            <a:r>
              <a:rPr lang="ru-RU" b="0" i="0" dirty="0">
                <a:solidFill>
                  <a:srgbClr val="000000"/>
                </a:solidFill>
                <a:effectLst/>
                <a:latin typeface="Gilroy"/>
              </a:rPr>
              <a:t> кожного </a:t>
            </a:r>
            <a:r>
              <a:rPr lang="ru-RU" b="0" i="0" dirty="0" err="1">
                <a:solidFill>
                  <a:srgbClr val="000000"/>
                </a:solidFill>
                <a:effectLst/>
                <a:latin typeface="Gilroy"/>
              </a:rPr>
              <a:t>етапу</a:t>
            </a:r>
            <a:r>
              <a:rPr lang="ru-RU" b="0" i="0" dirty="0">
                <a:solidFill>
                  <a:srgbClr val="000000"/>
                </a:solidFill>
                <a:effectLst/>
                <a:latin typeface="Gilroy"/>
              </a:rPr>
              <a:t> та </a:t>
            </a:r>
            <a:r>
              <a:rPr lang="ru-RU" b="0" i="0" dirty="0" err="1">
                <a:solidFill>
                  <a:srgbClr val="000000"/>
                </a:solidFill>
                <a:effectLst/>
                <a:latin typeface="Gilroy"/>
              </a:rPr>
              <a:t>ретельне</a:t>
            </a:r>
            <a:r>
              <a:rPr lang="ru-RU" b="0" i="0" dirty="0">
                <a:solidFill>
                  <a:srgbClr val="000000"/>
                </a:solidFill>
                <a:effectLst/>
                <a:latin typeface="Gilroy"/>
              </a:rPr>
              <a:t> </a:t>
            </a:r>
            <a:r>
              <a:rPr lang="ru-RU" b="0" i="0" dirty="0" err="1">
                <a:solidFill>
                  <a:srgbClr val="000000"/>
                </a:solidFill>
                <a:effectLst/>
                <a:latin typeface="Gilroy"/>
              </a:rPr>
              <a:t>планування</a:t>
            </a:r>
            <a:r>
              <a:rPr lang="ru-RU" b="0" i="0" dirty="0">
                <a:solidFill>
                  <a:srgbClr val="000000"/>
                </a:solidFill>
                <a:effectLst/>
                <a:latin typeface="Gilroy"/>
              </a:rPr>
              <a:t>. </a:t>
            </a:r>
            <a:r>
              <a:rPr lang="ru-RU" b="0" i="0" dirty="0" err="1">
                <a:solidFill>
                  <a:srgbClr val="000000"/>
                </a:solidFill>
                <a:effectLst/>
                <a:latin typeface="Gilroy"/>
              </a:rPr>
              <a:t>Команди</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звикли</a:t>
            </a:r>
            <a:r>
              <a:rPr lang="ru-RU" b="0" i="0" dirty="0">
                <a:solidFill>
                  <a:srgbClr val="000000"/>
                </a:solidFill>
                <a:effectLst/>
                <a:latin typeface="Gilroy"/>
              </a:rPr>
              <a:t> до </a:t>
            </a:r>
            <a:r>
              <a:rPr lang="ru-RU" b="0" i="0" dirty="0" err="1">
                <a:solidFill>
                  <a:srgbClr val="000000"/>
                </a:solidFill>
                <a:effectLst/>
                <a:latin typeface="Gilroy"/>
              </a:rPr>
              <a:t>водоспадної</a:t>
            </a:r>
            <a:r>
              <a:rPr lang="ru-RU" b="0" i="0" dirty="0">
                <a:solidFill>
                  <a:srgbClr val="000000"/>
                </a:solidFill>
                <a:effectLst/>
                <a:latin typeface="Gilroy"/>
              </a:rPr>
              <a:t> </a:t>
            </a:r>
            <a:r>
              <a:rPr lang="ru-RU" b="0" i="0" dirty="0" err="1">
                <a:solidFill>
                  <a:srgbClr val="000000"/>
                </a:solidFill>
                <a:effectLst/>
                <a:latin typeface="Gilroy"/>
              </a:rPr>
              <a:t>моделі</a:t>
            </a:r>
            <a:r>
              <a:rPr lang="ru-RU" b="0" i="0" dirty="0">
                <a:solidFill>
                  <a:srgbClr val="000000"/>
                </a:solidFill>
                <a:effectLst/>
                <a:latin typeface="Gilroy"/>
              </a:rPr>
              <a:t>, </a:t>
            </a:r>
            <a:r>
              <a:rPr lang="ru-RU" b="0" i="0" dirty="0" err="1">
                <a:solidFill>
                  <a:srgbClr val="000000"/>
                </a:solidFill>
                <a:effectLst/>
                <a:latin typeface="Gilroy"/>
              </a:rPr>
              <a:t>можуть</a:t>
            </a:r>
            <a:r>
              <a:rPr lang="ru-RU" b="0" i="0" dirty="0">
                <a:solidFill>
                  <a:srgbClr val="000000"/>
                </a:solidFill>
                <a:effectLst/>
                <a:latin typeface="Gilroy"/>
              </a:rPr>
              <a:t> не </a:t>
            </a:r>
            <a:r>
              <a:rPr lang="ru-RU" b="0" i="0" dirty="0" err="1">
                <a:solidFill>
                  <a:srgbClr val="000000"/>
                </a:solidFill>
                <a:effectLst/>
                <a:latin typeface="Gilroy"/>
              </a:rPr>
              <a:t>прийняти</a:t>
            </a:r>
            <a:r>
              <a:rPr lang="ru-RU" b="0" i="0" dirty="0">
                <a:solidFill>
                  <a:srgbClr val="000000"/>
                </a:solidFill>
                <a:effectLst/>
                <a:latin typeface="Gilroy"/>
              </a:rPr>
              <a:t> XP, </a:t>
            </a:r>
            <a:r>
              <a:rPr lang="ru-RU" b="0" i="0" dirty="0" err="1">
                <a:solidFill>
                  <a:srgbClr val="000000"/>
                </a:solidFill>
                <a:effectLst/>
                <a:latin typeface="Gilroy"/>
              </a:rPr>
              <a:t>наприклад</a:t>
            </a:r>
            <a:r>
              <a:rPr lang="ru-RU" b="0" i="0" dirty="0">
                <a:solidFill>
                  <a:srgbClr val="000000"/>
                </a:solidFill>
                <a:effectLst/>
                <a:latin typeface="Gilroy"/>
              </a:rPr>
              <a:t>, через парне </a:t>
            </a:r>
            <a:r>
              <a:rPr lang="ru-RU" b="0" i="0" dirty="0" err="1">
                <a:solidFill>
                  <a:srgbClr val="000000"/>
                </a:solidFill>
                <a:effectLst/>
                <a:latin typeface="Gilroy"/>
              </a:rPr>
              <a:t>програмування</a:t>
            </a:r>
            <a:r>
              <a:rPr lang="ru-RU" b="0" i="0" dirty="0">
                <a:solidFill>
                  <a:srgbClr val="000000"/>
                </a:solidFill>
                <a:effectLst/>
                <a:latin typeface="Gilroy"/>
              </a:rPr>
              <a:t> та </a:t>
            </a:r>
            <a:r>
              <a:rPr lang="ru-RU" b="0" i="0" dirty="0" err="1">
                <a:solidFill>
                  <a:srgbClr val="000000"/>
                </a:solidFill>
                <a:effectLst/>
                <a:latin typeface="Gilroy"/>
              </a:rPr>
              <a:t>часті</a:t>
            </a:r>
            <a:r>
              <a:rPr lang="ru-RU" b="0" i="0" dirty="0">
                <a:solidFill>
                  <a:srgbClr val="000000"/>
                </a:solidFill>
                <a:effectLst/>
                <a:latin typeface="Gilroy"/>
              </a:rPr>
              <a:t> </a:t>
            </a:r>
            <a:r>
              <a:rPr lang="ru-RU" b="0" i="0" dirty="0" err="1">
                <a:solidFill>
                  <a:srgbClr val="000000"/>
                </a:solidFill>
                <a:effectLst/>
                <a:latin typeface="Gilroy"/>
              </a:rPr>
              <a:t>зустрічі</a:t>
            </a:r>
            <a:r>
              <a:rPr lang="ru-RU" b="0" i="0" dirty="0">
                <a:solidFill>
                  <a:srgbClr val="000000"/>
                </a:solidFill>
                <a:effectLst/>
                <a:latin typeface="Gilroy"/>
              </a:rPr>
              <a:t> з </a:t>
            </a:r>
            <a:r>
              <a:rPr lang="ru-RU" b="0" i="0" dirty="0" err="1">
                <a:solidFill>
                  <a:srgbClr val="000000"/>
                </a:solidFill>
                <a:effectLst/>
                <a:latin typeface="Gilroy"/>
              </a:rPr>
              <a:t>власником</a:t>
            </a:r>
            <a:r>
              <a:rPr lang="ru-RU" b="0" i="0" dirty="0">
                <a:solidFill>
                  <a:srgbClr val="000000"/>
                </a:solidFill>
                <a:effectLst/>
                <a:latin typeface="Gilroy"/>
              </a:rPr>
              <a:t> продукту.</a:t>
            </a:r>
            <a:endParaRPr lang="en-US" dirty="0"/>
          </a:p>
        </p:txBody>
      </p:sp>
    </p:spTree>
    <p:extLst>
      <p:ext uri="{BB962C8B-B14F-4D97-AF65-F5344CB8AC3E}">
        <p14:creationId xmlns:p14="http://schemas.microsoft.com/office/powerpoint/2010/main" val="3710755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1133E-B963-050F-24BF-F74C1D8DBCEA}"/>
              </a:ext>
            </a:extLst>
          </p:cNvPr>
          <p:cNvSpPr>
            <a:spLocks noGrp="1"/>
          </p:cNvSpPr>
          <p:nvPr>
            <p:ph type="title"/>
          </p:nvPr>
        </p:nvSpPr>
        <p:spPr>
          <a:xfrm>
            <a:off x="630936" y="640080"/>
            <a:ext cx="4818888" cy="1481328"/>
          </a:xfrm>
        </p:spPr>
        <p:txBody>
          <a:bodyPr anchor="b">
            <a:normAutofit/>
          </a:bodyPr>
          <a:lstStyle/>
          <a:p>
            <a:r>
              <a:rPr lang="ru-RU" sz="4600" b="1" i="0">
                <a:effectLst/>
                <a:latin typeface="Gilroy"/>
              </a:rPr>
              <a:t>Швидка розробка програм (</a:t>
            </a:r>
            <a:r>
              <a:rPr lang="en-US" sz="4600" b="1" i="0">
                <a:effectLst/>
                <a:latin typeface="Gilroy"/>
              </a:rPr>
              <a:t>RAD)</a:t>
            </a:r>
            <a:endParaRPr lang="en-US" sz="46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D523B0-0276-9346-9FCB-E016F4CB000C}"/>
              </a:ext>
            </a:extLst>
          </p:cNvPr>
          <p:cNvSpPr>
            <a:spLocks noGrp="1"/>
          </p:cNvSpPr>
          <p:nvPr>
            <p:ph idx="1"/>
          </p:nvPr>
        </p:nvSpPr>
        <p:spPr>
          <a:xfrm>
            <a:off x="630936" y="2660904"/>
            <a:ext cx="4818888" cy="3547872"/>
          </a:xfrm>
        </p:spPr>
        <p:txBody>
          <a:bodyPr anchor="t">
            <a:normAutofit/>
          </a:bodyPr>
          <a:lstStyle/>
          <a:p>
            <a:r>
              <a:rPr lang="ru-RU" sz="1200" b="0" i="0">
                <a:effectLst/>
                <a:latin typeface="Gilroy"/>
              </a:rPr>
              <a:t>Швидка розробка додатків – це ітеративна методологія, при використанні якої важливо розробити продукт швидко та, якщо необхідно, створити кілька прототипів. Метод </a:t>
            </a:r>
            <a:r>
              <a:rPr lang="en-US" sz="1200" b="0" i="0">
                <a:effectLst/>
                <a:latin typeface="Gilroy"/>
              </a:rPr>
              <a:t>Rapid Application Development (RAD) </a:t>
            </a:r>
            <a:r>
              <a:rPr lang="ru-RU" sz="1200" b="0" i="0">
                <a:effectLst/>
                <a:latin typeface="Gilroy"/>
              </a:rPr>
              <a:t>заснований на зворотному зв'язку від користувачів та спільної роботи всіх членів команди, що дозволяє прискорити виконання проекту та уникнути проблем після запуску.</a:t>
            </a:r>
          </a:p>
          <a:p>
            <a:r>
              <a:rPr lang="ru-RU" sz="1200" b="0" i="0">
                <a:effectLst/>
                <a:latin typeface="Gilroy"/>
              </a:rPr>
              <a:t>Працюючи за моделлю </a:t>
            </a:r>
            <a:r>
              <a:rPr lang="en-US" sz="1200" b="0" i="0">
                <a:effectLst/>
                <a:latin typeface="Gilroy"/>
              </a:rPr>
              <a:t>RAD, </a:t>
            </a:r>
            <a:r>
              <a:rPr lang="ru-RU" sz="1200" b="0" i="0">
                <a:effectLst/>
                <a:latin typeface="Gilroy"/>
              </a:rPr>
              <a:t>команда використовує інструменти та фреймворки швидкої розробки і зазвичай спирається на візуальні середовища розробки – вони допомагають створювати програмне забезпечення у найкоротші терміни. У рамках цієї моделі розробки програмного забезпечення продукт регулярно тестують. І взаємодія з користувачами допомагає зробити так, щоб очікування та реальність збіглися.</a:t>
            </a:r>
          </a:p>
          <a:p>
            <a:r>
              <a:rPr lang="ru-RU" sz="1200" b="0" i="0">
                <a:effectLst/>
                <a:latin typeface="Gilroy"/>
              </a:rPr>
              <a:t>Є ще метод розробки динамічних систем (</a:t>
            </a:r>
            <a:r>
              <a:rPr lang="en-US" sz="1200" b="0" i="0">
                <a:effectLst/>
                <a:latin typeface="Gilroy"/>
              </a:rPr>
              <a:t>DSDM), </a:t>
            </a:r>
            <a:r>
              <a:rPr lang="ru-RU" sz="1200" b="0" i="0">
                <a:effectLst/>
                <a:latin typeface="Gilroy"/>
              </a:rPr>
              <a:t>заснований на принципах </a:t>
            </a:r>
            <a:r>
              <a:rPr lang="en-US" sz="1200" b="0" i="0">
                <a:effectLst/>
                <a:latin typeface="Gilroy"/>
              </a:rPr>
              <a:t>RAD. </a:t>
            </a:r>
            <a:r>
              <a:rPr lang="ru-RU" sz="1200" b="0" i="0">
                <a:effectLst/>
                <a:latin typeface="Gilroy"/>
              </a:rPr>
              <a:t>Методологія спрямовано швидке та ефективне виробництво товарів. Багато в чому вона схожа на </a:t>
            </a:r>
            <a:r>
              <a:rPr lang="en-US" sz="1200" b="0" i="0">
                <a:effectLst/>
                <a:latin typeface="Gilroy"/>
              </a:rPr>
              <a:t>SCRUM </a:t>
            </a:r>
            <a:r>
              <a:rPr lang="ru-RU" sz="1200" b="0" i="0">
                <a:effectLst/>
                <a:latin typeface="Gilroy"/>
              </a:rPr>
              <a:t>та </a:t>
            </a:r>
            <a:r>
              <a:rPr lang="en-US" sz="1200" b="0" i="0">
                <a:effectLst/>
                <a:latin typeface="Gilroy"/>
              </a:rPr>
              <a:t>XP, </a:t>
            </a:r>
            <a:r>
              <a:rPr lang="ru-RU" sz="1200" b="0" i="0">
                <a:effectLst/>
                <a:latin typeface="Gilroy"/>
              </a:rPr>
              <a:t>тому ми не стали її описувати докладно.</a:t>
            </a:r>
          </a:p>
          <a:p>
            <a:endParaRPr lang="en-US" sz="1200"/>
          </a:p>
        </p:txBody>
      </p:sp>
      <p:pic>
        <p:nvPicPr>
          <p:cNvPr id="5" name="Picture 4" descr="A diagram of a diagram">
            <a:extLst>
              <a:ext uri="{FF2B5EF4-FFF2-40B4-BE49-F238E27FC236}">
                <a16:creationId xmlns:a16="http://schemas.microsoft.com/office/drawing/2014/main" id="{06EA3504-A8E1-BA5D-1196-FB1DBF07A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981546"/>
            <a:ext cx="5458968" cy="2894907"/>
          </a:xfrm>
          <a:prstGeom prst="rect">
            <a:avLst/>
          </a:prstGeom>
        </p:spPr>
      </p:pic>
    </p:spTree>
    <p:extLst>
      <p:ext uri="{BB962C8B-B14F-4D97-AF65-F5344CB8AC3E}">
        <p14:creationId xmlns:p14="http://schemas.microsoft.com/office/powerpoint/2010/main" val="375219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6B8079-89D2-2220-362A-245CA43DC534}"/>
              </a:ext>
            </a:extLst>
          </p:cNvPr>
          <p:cNvSpPr>
            <a:spLocks noGrp="1"/>
          </p:cNvSpPr>
          <p:nvPr>
            <p:ph idx="1"/>
          </p:nvPr>
        </p:nvSpPr>
        <p:spPr>
          <a:xfrm>
            <a:off x="0" y="100584"/>
            <a:ext cx="12192000" cy="6757416"/>
          </a:xfrm>
        </p:spPr>
        <p:txBody>
          <a:bodyPr>
            <a:normAutofit fontScale="92500" lnSpcReduction="20000"/>
          </a:bodyPr>
          <a:lstStyle/>
          <a:p>
            <a:pPr marL="0" indent="0" algn="l">
              <a:buNone/>
            </a:pPr>
            <a:r>
              <a:rPr lang="ru-RU" b="1" i="0" dirty="0" err="1">
                <a:solidFill>
                  <a:srgbClr val="000000"/>
                </a:solidFill>
                <a:effectLst/>
                <a:latin typeface="Gilroy"/>
              </a:rPr>
              <a:t>Плюси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Дозволяє</a:t>
            </a:r>
            <a:r>
              <a:rPr lang="ru-RU" b="0" i="0" dirty="0">
                <a:solidFill>
                  <a:srgbClr val="000000"/>
                </a:solidFill>
                <a:effectLst/>
                <a:latin typeface="Gilroy"/>
              </a:rPr>
              <a:t> </a:t>
            </a:r>
            <a:r>
              <a:rPr lang="ru-RU" b="0" i="0" dirty="0" err="1">
                <a:solidFill>
                  <a:srgbClr val="000000"/>
                </a:solidFill>
                <a:effectLst/>
                <a:latin typeface="Gilroy"/>
              </a:rPr>
              <a:t>прискорити</a:t>
            </a:r>
            <a:r>
              <a:rPr lang="ru-RU" b="0" i="0" dirty="0">
                <a:solidFill>
                  <a:srgbClr val="000000"/>
                </a:solidFill>
                <a:effectLst/>
                <a:latin typeface="Gilroy"/>
              </a:rPr>
              <a:t> цикли </a:t>
            </a:r>
            <a:r>
              <a:rPr lang="ru-RU" b="0" i="0" dirty="0" err="1">
                <a:solidFill>
                  <a:srgbClr val="000000"/>
                </a:solidFill>
                <a:effectLst/>
                <a:latin typeface="Gilroy"/>
              </a:rPr>
              <a:t>розробки</a:t>
            </a:r>
            <a:r>
              <a:rPr lang="ru-RU" b="0" i="0" dirty="0">
                <a:solidFill>
                  <a:srgbClr val="000000"/>
                </a:solidFill>
                <a:effectLst/>
                <a:latin typeface="Gilroy"/>
              </a:rPr>
              <a:t>, </a:t>
            </a:r>
            <a:r>
              <a:rPr lang="ru-RU" b="0" i="0" dirty="0" err="1">
                <a:solidFill>
                  <a:srgbClr val="000000"/>
                </a:solidFill>
                <a:effectLst/>
                <a:latin typeface="Gilroy"/>
              </a:rPr>
              <a:t>отже</a:t>
            </a:r>
            <a:r>
              <a:rPr lang="ru-RU" b="0" i="0" dirty="0">
                <a:solidFill>
                  <a:srgbClr val="000000"/>
                </a:solidFill>
                <a:effectLst/>
                <a:latin typeface="Gilroy"/>
              </a:rPr>
              <a:t>, </a:t>
            </a:r>
            <a:r>
              <a:rPr lang="ru-RU" b="0" i="0" dirty="0" err="1">
                <a:solidFill>
                  <a:srgbClr val="000000"/>
                </a:solidFill>
                <a:effectLst/>
                <a:latin typeface="Gilroy"/>
              </a:rPr>
              <a:t>наблизити</a:t>
            </a:r>
            <a:r>
              <a:rPr lang="ru-RU" b="0" i="0" dirty="0">
                <a:solidFill>
                  <a:srgbClr val="000000"/>
                </a:solidFill>
                <a:effectLst/>
                <a:latin typeface="Gilroy"/>
              </a:rPr>
              <a:t> час </a:t>
            </a:r>
            <a:r>
              <a:rPr lang="ru-RU" b="0" i="0" dirty="0" err="1">
                <a:solidFill>
                  <a:srgbClr val="000000"/>
                </a:solidFill>
                <a:effectLst/>
                <a:latin typeface="Gilroy"/>
              </a:rPr>
              <a:t>виходу</a:t>
            </a:r>
            <a:r>
              <a:rPr lang="ru-RU" b="0" i="0" dirty="0">
                <a:solidFill>
                  <a:srgbClr val="000000"/>
                </a:solidFill>
                <a:effectLst/>
                <a:latin typeface="Gilroy"/>
              </a:rPr>
              <a:t> на ринку.</a:t>
            </a:r>
          </a:p>
          <a:p>
            <a:pPr algn="l">
              <a:buFont typeface="Arial" panose="020B0604020202020204" pitchFamily="34" charset="0"/>
              <a:buChar char="•"/>
            </a:pPr>
            <a:r>
              <a:rPr lang="ru-RU" b="0" i="0" dirty="0" err="1">
                <a:solidFill>
                  <a:srgbClr val="000000"/>
                </a:solidFill>
                <a:effectLst/>
                <a:latin typeface="Gilroy"/>
              </a:rPr>
              <a:t>Програма</a:t>
            </a:r>
            <a:r>
              <a:rPr lang="ru-RU" b="0" i="0" dirty="0">
                <a:solidFill>
                  <a:srgbClr val="000000"/>
                </a:solidFill>
                <a:effectLst/>
                <a:latin typeface="Gilroy"/>
              </a:rPr>
              <a:t> </a:t>
            </a:r>
            <a:r>
              <a:rPr lang="ru-RU" b="0" i="0" dirty="0" err="1">
                <a:solidFill>
                  <a:srgbClr val="000000"/>
                </a:solidFill>
                <a:effectLst/>
                <a:latin typeface="Gilroy"/>
              </a:rPr>
              <a:t>відповідає</a:t>
            </a:r>
            <a:r>
              <a:rPr lang="ru-RU" b="0" i="0" dirty="0">
                <a:solidFill>
                  <a:srgbClr val="000000"/>
                </a:solidFill>
                <a:effectLst/>
                <a:latin typeface="Gilroy"/>
              </a:rPr>
              <a:t> потребам </a:t>
            </a:r>
            <a:r>
              <a:rPr lang="ru-RU" b="0" i="0" dirty="0" err="1">
                <a:solidFill>
                  <a:srgbClr val="000000"/>
                </a:solidFill>
                <a:effectLst/>
                <a:latin typeface="Gilroy"/>
              </a:rPr>
              <a:t>власника</a:t>
            </a:r>
            <a:r>
              <a:rPr lang="ru-RU" b="0" i="0" dirty="0">
                <a:solidFill>
                  <a:srgbClr val="000000"/>
                </a:solidFill>
                <a:effectLst/>
                <a:latin typeface="Gilroy"/>
              </a:rPr>
              <a:t> продукту, тому </a:t>
            </a:r>
            <a:r>
              <a:rPr lang="ru-RU" b="0" i="0" dirty="0" err="1">
                <a:solidFill>
                  <a:srgbClr val="000000"/>
                </a:solidFill>
                <a:effectLst/>
                <a:latin typeface="Gilroy"/>
              </a:rPr>
              <a:t>що</a:t>
            </a:r>
            <a:r>
              <a:rPr lang="ru-RU" b="0" i="0" dirty="0">
                <a:solidFill>
                  <a:srgbClr val="000000"/>
                </a:solidFill>
                <a:effectLst/>
                <a:latin typeface="Gilroy"/>
              </a:rPr>
              <a:t> команда регулярно </a:t>
            </a:r>
            <a:r>
              <a:rPr lang="ru-RU" b="0" i="0" dirty="0" err="1">
                <a:solidFill>
                  <a:srgbClr val="000000"/>
                </a:solidFill>
                <a:effectLst/>
                <a:latin typeface="Gilroy"/>
              </a:rPr>
              <a:t>спілкується</a:t>
            </a:r>
            <a:r>
              <a:rPr lang="ru-RU" b="0" i="0" dirty="0">
                <a:solidFill>
                  <a:srgbClr val="000000"/>
                </a:solidFill>
                <a:effectLst/>
                <a:latin typeface="Gilroy"/>
              </a:rPr>
              <a:t> з ним і </a:t>
            </a:r>
            <a:r>
              <a:rPr lang="ru-RU" b="0" i="0" dirty="0" err="1">
                <a:solidFill>
                  <a:srgbClr val="000000"/>
                </a:solidFill>
                <a:effectLst/>
                <a:latin typeface="Gilroy"/>
              </a:rPr>
              <a:t>показує</a:t>
            </a:r>
            <a:r>
              <a:rPr lang="ru-RU" b="0" i="0" dirty="0">
                <a:solidFill>
                  <a:srgbClr val="000000"/>
                </a:solidFill>
                <a:effectLst/>
                <a:latin typeface="Gilroy"/>
              </a:rPr>
              <a:t> </a:t>
            </a:r>
            <a:r>
              <a:rPr lang="ru-RU" b="0" i="0" dirty="0" err="1">
                <a:solidFill>
                  <a:srgbClr val="000000"/>
                </a:solidFill>
                <a:effectLst/>
                <a:latin typeface="Gilroy"/>
              </a:rPr>
              <a:t>проміжні</a:t>
            </a:r>
            <a:r>
              <a:rPr lang="ru-RU" b="0" i="0" dirty="0">
                <a:solidFill>
                  <a:srgbClr val="000000"/>
                </a:solidFill>
                <a:effectLst/>
                <a:latin typeface="Gilroy"/>
              </a:rPr>
              <a:t> </a:t>
            </a:r>
            <a:r>
              <a:rPr lang="ru-RU" b="0" i="0" dirty="0" err="1">
                <a:solidFill>
                  <a:srgbClr val="000000"/>
                </a:solidFill>
                <a:effectLst/>
                <a:latin typeface="Gilroy"/>
              </a:rPr>
              <a:t>результати</a:t>
            </a:r>
            <a:r>
              <a:rPr lang="ru-RU" b="0" i="0" dirty="0">
                <a:solidFill>
                  <a:srgbClr val="000000"/>
                </a:solidFill>
                <a:effectLst/>
                <a:latin typeface="Gilroy"/>
              </a:rPr>
              <a:t>.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знижує</a:t>
            </a:r>
            <a:r>
              <a:rPr lang="ru-RU" b="0" i="0" dirty="0">
                <a:solidFill>
                  <a:srgbClr val="000000"/>
                </a:solidFill>
                <a:effectLst/>
                <a:latin typeface="Gilroy"/>
              </a:rPr>
              <a:t> </a:t>
            </a:r>
            <a:r>
              <a:rPr lang="ru-RU" b="0" i="0" dirty="0" err="1">
                <a:solidFill>
                  <a:srgbClr val="000000"/>
                </a:solidFill>
                <a:effectLst/>
                <a:latin typeface="Gilroy"/>
              </a:rPr>
              <a:t>ризик</a:t>
            </a:r>
            <a:r>
              <a:rPr lang="ru-RU" b="0" i="0" dirty="0">
                <a:solidFill>
                  <a:srgbClr val="000000"/>
                </a:solidFill>
                <a:effectLst/>
                <a:latin typeface="Gilroy"/>
              </a:rPr>
              <a:t> </a:t>
            </a:r>
            <a:r>
              <a:rPr lang="ru-RU" b="0" i="0" dirty="0" err="1">
                <a:solidFill>
                  <a:srgbClr val="000000"/>
                </a:solidFill>
                <a:effectLst/>
                <a:latin typeface="Gilroy"/>
              </a:rPr>
              <a:t>подальших</a:t>
            </a:r>
            <a:r>
              <a:rPr lang="ru-RU" b="0" i="0" dirty="0">
                <a:solidFill>
                  <a:srgbClr val="000000"/>
                </a:solidFill>
                <a:effectLst/>
                <a:latin typeface="Gilroy"/>
              </a:rPr>
              <a:t> </a:t>
            </a:r>
            <a:r>
              <a:rPr lang="ru-RU" b="0" i="0" dirty="0" err="1">
                <a:solidFill>
                  <a:srgbClr val="000000"/>
                </a:solidFill>
                <a:effectLst/>
                <a:latin typeface="Gilroy"/>
              </a:rPr>
              <a:t>змін</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Добре </a:t>
            </a:r>
            <a:r>
              <a:rPr lang="ru-RU" b="0" i="0" dirty="0" err="1">
                <a:solidFill>
                  <a:srgbClr val="000000"/>
                </a:solidFill>
                <a:effectLst/>
                <a:latin typeface="Gilroy"/>
              </a:rPr>
              <a:t>адаптується</a:t>
            </a:r>
            <a:r>
              <a:rPr lang="ru-RU" b="0" i="0" dirty="0">
                <a:solidFill>
                  <a:srgbClr val="000000"/>
                </a:solidFill>
                <a:effectLst/>
                <a:latin typeface="Gilroy"/>
              </a:rPr>
              <a:t> до </a:t>
            </a:r>
            <a:r>
              <a:rPr lang="ru-RU" b="0" i="0" dirty="0" err="1">
                <a:solidFill>
                  <a:srgbClr val="000000"/>
                </a:solidFill>
                <a:effectLst/>
                <a:latin typeface="Gilroy"/>
              </a:rPr>
              <a:t>змін</a:t>
            </a:r>
            <a:r>
              <a:rPr lang="ru-RU" b="0" i="0" dirty="0">
                <a:solidFill>
                  <a:srgbClr val="000000"/>
                </a:solidFill>
                <a:effectLst/>
                <a:latin typeface="Gilroy"/>
              </a:rPr>
              <a:t> та </a:t>
            </a:r>
            <a:r>
              <a:rPr lang="ru-RU" b="0" i="0" dirty="0" err="1">
                <a:solidFill>
                  <a:srgbClr val="000000"/>
                </a:solidFill>
                <a:effectLst/>
                <a:latin typeface="Gilroy"/>
              </a:rPr>
              <a:t>дозволяє</a:t>
            </a:r>
            <a:r>
              <a:rPr lang="ru-RU" b="0" i="0" dirty="0">
                <a:solidFill>
                  <a:srgbClr val="000000"/>
                </a:solidFill>
                <a:effectLst/>
                <a:latin typeface="Gilroy"/>
              </a:rPr>
              <a:t> </a:t>
            </a:r>
            <a:r>
              <a:rPr lang="ru-RU" b="0" i="0" dirty="0" err="1">
                <a:solidFill>
                  <a:srgbClr val="000000"/>
                </a:solidFill>
                <a:effectLst/>
                <a:latin typeface="Gilroy"/>
              </a:rPr>
              <a:t>враховувати</a:t>
            </a:r>
            <a:r>
              <a:rPr lang="ru-RU" b="0" i="0" dirty="0">
                <a:solidFill>
                  <a:srgbClr val="000000"/>
                </a:solidFill>
                <a:effectLst/>
                <a:latin typeface="Gilroy"/>
              </a:rPr>
              <a:t> </a:t>
            </a:r>
            <a:r>
              <a:rPr lang="ru-RU" b="0" i="0" dirty="0" err="1">
                <a:solidFill>
                  <a:srgbClr val="000000"/>
                </a:solidFill>
                <a:effectLst/>
                <a:latin typeface="Gilroy"/>
              </a:rPr>
              <a:t>нові</a:t>
            </a:r>
            <a:r>
              <a:rPr lang="ru-RU" b="0" i="0" dirty="0">
                <a:solidFill>
                  <a:srgbClr val="000000"/>
                </a:solidFill>
                <a:effectLst/>
                <a:latin typeface="Gilroy"/>
              </a:rPr>
              <a:t> </a:t>
            </a:r>
            <a:r>
              <a:rPr lang="ru-RU" b="0" i="0" dirty="0" err="1">
                <a:solidFill>
                  <a:srgbClr val="000000"/>
                </a:solidFill>
                <a:effectLst/>
                <a:latin typeface="Gilroy"/>
              </a:rPr>
              <a:t>побажання</a:t>
            </a:r>
            <a:r>
              <a:rPr lang="ru-RU" b="0" i="0" dirty="0">
                <a:solidFill>
                  <a:srgbClr val="000000"/>
                </a:solidFill>
                <a:effectLst/>
                <a:latin typeface="Gilroy"/>
              </a:rPr>
              <a:t> </a:t>
            </a:r>
            <a:r>
              <a:rPr lang="ru-RU" b="0" i="0" dirty="0" err="1">
                <a:solidFill>
                  <a:srgbClr val="000000"/>
                </a:solidFill>
                <a:effectLst/>
                <a:latin typeface="Gilroy"/>
              </a:rPr>
              <a:t>власника</a:t>
            </a:r>
            <a:r>
              <a:rPr lang="ru-RU" b="0" i="0" dirty="0">
                <a:solidFill>
                  <a:srgbClr val="000000"/>
                </a:solidFill>
                <a:effectLst/>
                <a:latin typeface="Gilroy"/>
              </a:rPr>
              <a:t> продукту в </a:t>
            </a:r>
            <a:r>
              <a:rPr lang="ru-RU" b="0" i="0" dirty="0" err="1">
                <a:solidFill>
                  <a:srgbClr val="000000"/>
                </a:solidFill>
                <a:effectLst/>
                <a:latin typeface="Gilroy"/>
              </a:rPr>
              <a:t>ході</a:t>
            </a:r>
            <a:r>
              <a:rPr lang="ru-RU" b="0" i="0" dirty="0">
                <a:solidFill>
                  <a:srgbClr val="000000"/>
                </a:solidFill>
                <a:effectLst/>
                <a:latin typeface="Gilroy"/>
              </a:rPr>
              <a:t> проекту.</a:t>
            </a:r>
          </a:p>
          <a:p>
            <a:pPr algn="l">
              <a:buFont typeface="Arial" panose="020B0604020202020204" pitchFamily="34" charset="0"/>
              <a:buChar char="•"/>
            </a:pPr>
            <a:r>
              <a:rPr lang="ru-RU" b="0" i="0" dirty="0" err="1">
                <a:solidFill>
                  <a:srgbClr val="000000"/>
                </a:solidFill>
                <a:effectLst/>
                <a:latin typeface="Gilroy"/>
              </a:rPr>
              <a:t>Легше</a:t>
            </a:r>
            <a:r>
              <a:rPr lang="ru-RU" b="0" i="0" dirty="0">
                <a:solidFill>
                  <a:srgbClr val="000000"/>
                </a:solidFill>
                <a:effectLst/>
                <a:latin typeface="Gilroy"/>
              </a:rPr>
              <a:t> </a:t>
            </a:r>
            <a:r>
              <a:rPr lang="ru-RU" b="0" i="0" dirty="0" err="1">
                <a:solidFill>
                  <a:srgbClr val="000000"/>
                </a:solidFill>
                <a:effectLst/>
                <a:latin typeface="Gilroy"/>
              </a:rPr>
              <a:t>виявляти</a:t>
            </a:r>
            <a:r>
              <a:rPr lang="ru-RU" b="0" i="0" dirty="0">
                <a:solidFill>
                  <a:srgbClr val="000000"/>
                </a:solidFill>
                <a:effectLst/>
                <a:latin typeface="Gilroy"/>
              </a:rPr>
              <a:t> та </a:t>
            </a:r>
            <a:r>
              <a:rPr lang="ru-RU" b="0" i="0" dirty="0" err="1">
                <a:solidFill>
                  <a:srgbClr val="000000"/>
                </a:solidFill>
                <a:effectLst/>
                <a:latin typeface="Gilroy"/>
              </a:rPr>
              <a:t>усувати</a:t>
            </a:r>
            <a:r>
              <a:rPr lang="ru-RU" b="0" i="0" dirty="0">
                <a:solidFill>
                  <a:srgbClr val="000000"/>
                </a:solidFill>
                <a:effectLst/>
                <a:latin typeface="Gilroy"/>
              </a:rPr>
              <a:t> </a:t>
            </a:r>
            <a:r>
              <a:rPr lang="ru-RU" b="0" i="0" dirty="0" err="1">
                <a:solidFill>
                  <a:srgbClr val="000000"/>
                </a:solidFill>
                <a:effectLst/>
                <a:latin typeface="Gilroy"/>
              </a:rPr>
              <a:t>проблеми</a:t>
            </a:r>
            <a:r>
              <a:rPr lang="ru-RU" b="0" i="0" dirty="0">
                <a:solidFill>
                  <a:srgbClr val="000000"/>
                </a:solidFill>
                <a:effectLst/>
                <a:latin typeface="Gilroy"/>
              </a:rPr>
              <a:t> на </a:t>
            </a:r>
            <a:r>
              <a:rPr lang="ru-RU" b="0" i="0" dirty="0" err="1">
                <a:solidFill>
                  <a:srgbClr val="000000"/>
                </a:solidFill>
                <a:effectLst/>
                <a:latin typeface="Gilroy"/>
              </a:rPr>
              <a:t>ранніх</a:t>
            </a:r>
            <a:r>
              <a:rPr lang="ru-RU" b="0" i="0" dirty="0">
                <a:solidFill>
                  <a:srgbClr val="000000"/>
                </a:solidFill>
                <a:effectLst/>
                <a:latin typeface="Gilroy"/>
              </a:rPr>
              <a:t> </a:t>
            </a:r>
            <a:r>
              <a:rPr lang="ru-RU" b="0" i="0" dirty="0" err="1">
                <a:solidFill>
                  <a:srgbClr val="000000"/>
                </a:solidFill>
                <a:effectLst/>
                <a:latin typeface="Gilroy"/>
              </a:rPr>
              <a:t>стадіях</a:t>
            </a:r>
            <a:r>
              <a:rPr lang="ru-RU" b="0" i="0" dirty="0">
                <a:solidFill>
                  <a:srgbClr val="000000"/>
                </a:solidFill>
                <a:effectLst/>
                <a:latin typeface="Gilroy"/>
              </a:rPr>
              <a:t>, </a:t>
            </a:r>
            <a:r>
              <a:rPr lang="ru-RU" b="0" i="0" dirty="0" err="1">
                <a:solidFill>
                  <a:srgbClr val="000000"/>
                </a:solidFill>
                <a:effectLst/>
                <a:latin typeface="Gilroy"/>
              </a:rPr>
              <a:t>скорочується</a:t>
            </a:r>
            <a:r>
              <a:rPr lang="ru-RU" b="0" i="0" dirty="0">
                <a:solidFill>
                  <a:srgbClr val="000000"/>
                </a:solidFill>
                <a:effectLst/>
                <a:latin typeface="Gilroy"/>
              </a:rPr>
              <a:t> час та </a:t>
            </a:r>
            <a:r>
              <a:rPr lang="ru-RU" b="0" i="0" dirty="0" err="1">
                <a:solidFill>
                  <a:srgbClr val="000000"/>
                </a:solidFill>
                <a:effectLst/>
                <a:latin typeface="Gilroy"/>
              </a:rPr>
              <a:t>витрати</a:t>
            </a:r>
            <a:r>
              <a:rPr lang="ru-RU" b="0" i="0" dirty="0">
                <a:solidFill>
                  <a:srgbClr val="000000"/>
                </a:solidFill>
                <a:effectLst/>
                <a:latin typeface="Gilroy"/>
              </a:rPr>
              <a:t> на </a:t>
            </a:r>
            <a:r>
              <a:rPr lang="ru-RU" b="0" i="0" dirty="0" err="1">
                <a:solidFill>
                  <a:srgbClr val="000000"/>
                </a:solidFill>
                <a:effectLst/>
                <a:latin typeface="Gilroy"/>
              </a:rPr>
              <a:t>розробку</a:t>
            </a:r>
            <a:r>
              <a:rPr lang="ru-RU" b="0" i="0" dirty="0">
                <a:solidFill>
                  <a:srgbClr val="000000"/>
                </a:solidFill>
                <a:effectLst/>
                <a:latin typeface="Gilroy"/>
              </a:rPr>
              <a:t>.</a:t>
            </a:r>
          </a:p>
          <a:p>
            <a:pPr algn="l">
              <a:buFont typeface="Arial" panose="020B0604020202020204" pitchFamily="34" charset="0"/>
              <a:buChar char="•"/>
            </a:pPr>
            <a:endParaRPr lang="ru-RU" b="0" i="0" dirty="0">
              <a:solidFill>
                <a:srgbClr val="000000"/>
              </a:solidFill>
              <a:effectLst/>
              <a:latin typeface="Gilroy"/>
            </a:endParaRPr>
          </a:p>
          <a:p>
            <a:pPr marL="0" indent="0" algn="l">
              <a:buNone/>
            </a:pPr>
            <a:r>
              <a:rPr lang="ru-RU" b="1" i="0" dirty="0" err="1">
                <a:solidFill>
                  <a:srgbClr val="000000"/>
                </a:solidFill>
                <a:effectLst/>
                <a:latin typeface="Gilroy"/>
              </a:rPr>
              <a:t>Мінуси</a:t>
            </a:r>
            <a:endParaRPr lang="ru-RU" b="1" i="0" dirty="0">
              <a:solidFill>
                <a:srgbClr val="000000"/>
              </a:solidFill>
              <a:effectLst/>
              <a:latin typeface="Gilroy"/>
            </a:endParaRPr>
          </a:p>
          <a:p>
            <a:pPr algn="l">
              <a:buFont typeface="Arial" panose="020B0604020202020204" pitchFamily="34" charset="0"/>
              <a:buChar char="•"/>
            </a:pPr>
            <a:r>
              <a:rPr lang="ru-RU" b="0" i="0" dirty="0">
                <a:solidFill>
                  <a:srgbClr val="000000"/>
                </a:solidFill>
                <a:effectLst/>
                <a:latin typeface="Gilroy"/>
              </a:rPr>
              <a:t>RAD </a:t>
            </a: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підійти</a:t>
            </a:r>
            <a:r>
              <a:rPr lang="ru-RU" b="0" i="0" dirty="0">
                <a:solidFill>
                  <a:srgbClr val="000000"/>
                </a:solidFill>
                <a:effectLst/>
                <a:latin typeface="Gilroy"/>
              </a:rPr>
              <a:t> для великих і </a:t>
            </a:r>
            <a:r>
              <a:rPr lang="ru-RU" b="0" i="0" dirty="0" err="1">
                <a:solidFill>
                  <a:srgbClr val="000000"/>
                </a:solidFill>
                <a:effectLst/>
                <a:latin typeface="Gilroy"/>
              </a:rPr>
              <a:t>складних</a:t>
            </a:r>
            <a:r>
              <a:rPr lang="ru-RU" b="0" i="0" dirty="0">
                <a:solidFill>
                  <a:srgbClr val="000000"/>
                </a:solidFill>
                <a:effectLst/>
                <a:latin typeface="Gilroy"/>
              </a:rPr>
              <a:t> </a:t>
            </a:r>
            <a:r>
              <a:rPr lang="ru-RU" b="0" i="0" dirty="0" err="1">
                <a:solidFill>
                  <a:srgbClr val="000000"/>
                </a:solidFill>
                <a:effectLst/>
                <a:latin typeface="Gilroy"/>
              </a:rPr>
              <a:t>проектів</a:t>
            </a:r>
            <a:r>
              <a:rPr lang="ru-RU" b="0" i="0" dirty="0">
                <a:solidFill>
                  <a:srgbClr val="000000"/>
                </a:solidFill>
                <a:effectLst/>
                <a:latin typeface="Gilroy"/>
              </a:rPr>
              <a:t>, де </a:t>
            </a:r>
            <a:r>
              <a:rPr lang="ru-RU" b="0" i="0" dirty="0" err="1">
                <a:solidFill>
                  <a:srgbClr val="000000"/>
                </a:solidFill>
                <a:effectLst/>
                <a:latin typeface="Gilroy"/>
              </a:rPr>
              <a:t>важливо</a:t>
            </a:r>
            <a:r>
              <a:rPr lang="ru-RU" b="0" i="0" dirty="0">
                <a:solidFill>
                  <a:srgbClr val="000000"/>
                </a:solidFill>
                <a:effectLst/>
                <a:latin typeface="Gilroy"/>
              </a:rPr>
              <a:t> </a:t>
            </a:r>
            <a:r>
              <a:rPr lang="ru-RU" b="0" i="0" dirty="0" err="1">
                <a:solidFill>
                  <a:srgbClr val="000000"/>
                </a:solidFill>
                <a:effectLst/>
                <a:latin typeface="Gilroy"/>
              </a:rPr>
              <a:t>суворо</a:t>
            </a:r>
            <a:r>
              <a:rPr lang="ru-RU" b="0" i="0" dirty="0">
                <a:solidFill>
                  <a:srgbClr val="000000"/>
                </a:solidFill>
                <a:effectLst/>
                <a:latin typeface="Gilroy"/>
              </a:rPr>
              <a:t> </a:t>
            </a:r>
            <a:r>
              <a:rPr lang="ru-RU" b="0" i="0" dirty="0" err="1">
                <a:solidFill>
                  <a:srgbClr val="000000"/>
                </a:solidFill>
                <a:effectLst/>
                <a:latin typeface="Gilroy"/>
              </a:rPr>
              <a:t>дотримуватись</a:t>
            </a:r>
            <a:r>
              <a:rPr lang="ru-RU" b="0" i="0" dirty="0">
                <a:solidFill>
                  <a:srgbClr val="000000"/>
                </a:solidFill>
                <a:effectLst/>
                <a:latin typeface="Gilroy"/>
              </a:rPr>
              <a:t> </a:t>
            </a:r>
            <a:r>
              <a:rPr lang="ru-RU" b="0" i="0" dirty="0" err="1">
                <a:solidFill>
                  <a:srgbClr val="000000"/>
                </a:solidFill>
                <a:effectLst/>
                <a:latin typeface="Gilroy"/>
              </a:rPr>
              <a:t>нормативних</a:t>
            </a:r>
            <a:r>
              <a:rPr lang="ru-RU" b="0" i="0" dirty="0">
                <a:solidFill>
                  <a:srgbClr val="000000"/>
                </a:solidFill>
                <a:effectLst/>
                <a:latin typeface="Gilroy"/>
              </a:rPr>
              <a:t> </a:t>
            </a:r>
            <a:r>
              <a:rPr lang="ru-RU" b="0" i="0" dirty="0" err="1">
                <a:solidFill>
                  <a:srgbClr val="000000"/>
                </a:solidFill>
                <a:effectLst/>
                <a:latin typeface="Gilroy"/>
              </a:rPr>
              <a:t>вимог</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Без </a:t>
            </a:r>
            <a:r>
              <a:rPr lang="ru-RU" b="0" i="0" dirty="0" err="1">
                <a:solidFill>
                  <a:srgbClr val="000000"/>
                </a:solidFill>
                <a:effectLst/>
                <a:latin typeface="Gilroy"/>
              </a:rPr>
              <a:t>суворого</a:t>
            </a:r>
            <a:r>
              <a:rPr lang="ru-RU" b="0" i="0" dirty="0">
                <a:solidFill>
                  <a:srgbClr val="000000"/>
                </a:solidFill>
                <a:effectLst/>
                <a:latin typeface="Gilroy"/>
              </a:rPr>
              <a:t> контролю за </a:t>
            </a:r>
            <a:r>
              <a:rPr lang="ru-RU" b="0" i="0" dirty="0" err="1">
                <a:solidFill>
                  <a:srgbClr val="000000"/>
                </a:solidFill>
                <a:effectLst/>
                <a:latin typeface="Gilroy"/>
              </a:rPr>
              <a:t>ітерацією</a:t>
            </a:r>
            <a:r>
              <a:rPr lang="ru-RU" b="0" i="0" dirty="0">
                <a:solidFill>
                  <a:srgbClr val="000000"/>
                </a:solidFill>
                <a:effectLst/>
                <a:latin typeface="Gilroy"/>
              </a:rPr>
              <a:t> </a:t>
            </a:r>
            <a:r>
              <a:rPr lang="ru-RU" b="0" i="0" dirty="0" err="1">
                <a:solidFill>
                  <a:srgbClr val="000000"/>
                </a:solidFill>
                <a:effectLst/>
                <a:latin typeface="Gilroy"/>
              </a:rPr>
              <a:t>можуть</a:t>
            </a:r>
            <a:r>
              <a:rPr lang="ru-RU" b="0" i="0" dirty="0">
                <a:solidFill>
                  <a:srgbClr val="000000"/>
                </a:solidFill>
                <a:effectLst/>
                <a:latin typeface="Gilroy"/>
              </a:rPr>
              <a:t> </a:t>
            </a:r>
            <a:r>
              <a:rPr lang="ru-RU" b="0" i="0" dirty="0" err="1">
                <a:solidFill>
                  <a:srgbClr val="000000"/>
                </a:solidFill>
                <a:effectLst/>
                <a:latin typeface="Gilroy"/>
              </a:rPr>
              <a:t>призвести</a:t>
            </a:r>
            <a:r>
              <a:rPr lang="ru-RU" b="0" i="0" dirty="0">
                <a:solidFill>
                  <a:srgbClr val="000000"/>
                </a:solidFill>
                <a:effectLst/>
                <a:latin typeface="Gilroy"/>
              </a:rPr>
              <a:t> до того, </a:t>
            </a:r>
            <a:r>
              <a:rPr lang="ru-RU" b="0" i="0" dirty="0" err="1">
                <a:solidFill>
                  <a:srgbClr val="000000"/>
                </a:solidFill>
                <a:effectLst/>
                <a:latin typeface="Gilroy"/>
              </a:rPr>
              <a:t>що</a:t>
            </a:r>
            <a:r>
              <a:rPr lang="ru-RU" b="0" i="0" dirty="0">
                <a:solidFill>
                  <a:srgbClr val="000000"/>
                </a:solidFill>
                <a:effectLst/>
                <a:latin typeface="Gilroy"/>
              </a:rPr>
              <a:t> проект </a:t>
            </a:r>
            <a:r>
              <a:rPr lang="ru-RU" b="0" i="0" dirty="0" err="1">
                <a:solidFill>
                  <a:srgbClr val="000000"/>
                </a:solidFill>
                <a:effectLst/>
                <a:latin typeface="Gilroy"/>
              </a:rPr>
              <a:t>перевищить</a:t>
            </a:r>
            <a:r>
              <a:rPr lang="ru-RU" b="0" i="0" dirty="0">
                <a:solidFill>
                  <a:srgbClr val="000000"/>
                </a:solidFill>
                <a:effectLst/>
                <a:latin typeface="Gilroy"/>
              </a:rPr>
              <a:t> </a:t>
            </a:r>
            <a:r>
              <a:rPr lang="ru-RU" b="0" i="0" dirty="0" err="1">
                <a:solidFill>
                  <a:srgbClr val="000000"/>
                </a:solidFill>
                <a:effectLst/>
                <a:latin typeface="Gilroy"/>
              </a:rPr>
              <a:t>запланований</a:t>
            </a:r>
            <a:r>
              <a:rPr lang="ru-RU" b="0" i="0" dirty="0">
                <a:solidFill>
                  <a:srgbClr val="000000"/>
                </a:solidFill>
                <a:effectLst/>
                <a:latin typeface="Gilroy"/>
              </a:rPr>
              <a:t> масштаб.</a:t>
            </a:r>
          </a:p>
          <a:p>
            <a:pPr algn="l">
              <a:buFont typeface="Arial" panose="020B0604020202020204" pitchFamily="34" charset="0"/>
              <a:buChar char="•"/>
            </a:pPr>
            <a:r>
              <a:rPr lang="ru-RU" b="0" i="0" dirty="0" err="1">
                <a:solidFill>
                  <a:srgbClr val="000000"/>
                </a:solidFill>
                <a:effectLst/>
                <a:latin typeface="Gilroy"/>
              </a:rPr>
              <a:t>Ефективність</a:t>
            </a:r>
            <a:r>
              <a:rPr lang="ru-RU" b="0" i="0" dirty="0">
                <a:solidFill>
                  <a:srgbClr val="000000"/>
                </a:solidFill>
                <a:effectLst/>
                <a:latin typeface="Gilroy"/>
              </a:rPr>
              <a:t> </a:t>
            </a:r>
            <a:r>
              <a:rPr lang="ru-RU" b="0" i="0" dirty="0" err="1">
                <a:solidFill>
                  <a:srgbClr val="000000"/>
                </a:solidFill>
                <a:effectLst/>
                <a:latin typeface="Gilroy"/>
              </a:rPr>
              <a:t>моделі</a:t>
            </a:r>
            <a:r>
              <a:rPr lang="ru-RU" b="0" i="0" dirty="0">
                <a:solidFill>
                  <a:srgbClr val="000000"/>
                </a:solidFill>
                <a:effectLst/>
                <a:latin typeface="Gilroy"/>
              </a:rPr>
              <a:t> </a:t>
            </a:r>
            <a:r>
              <a:rPr lang="ru-RU" b="0" i="0" dirty="0" err="1">
                <a:solidFill>
                  <a:srgbClr val="000000"/>
                </a:solidFill>
                <a:effectLst/>
                <a:latin typeface="Gilroy"/>
              </a:rPr>
              <a:t>залежить</a:t>
            </a:r>
            <a:r>
              <a:rPr lang="ru-RU" b="0" i="0" dirty="0">
                <a:solidFill>
                  <a:srgbClr val="000000"/>
                </a:solidFill>
                <a:effectLst/>
                <a:latin typeface="Gilroy"/>
              </a:rPr>
              <a:t> </a:t>
            </a:r>
            <a:r>
              <a:rPr lang="ru-RU" b="0" i="0" dirty="0" err="1">
                <a:solidFill>
                  <a:srgbClr val="000000"/>
                </a:solidFill>
                <a:effectLst/>
                <a:latin typeface="Gilroy"/>
              </a:rPr>
              <a:t>від</a:t>
            </a:r>
            <a:r>
              <a:rPr lang="ru-RU" b="0" i="0" dirty="0">
                <a:solidFill>
                  <a:srgbClr val="000000"/>
                </a:solidFill>
                <a:effectLst/>
                <a:latin typeface="Gilroy"/>
              </a:rPr>
              <a:t> </a:t>
            </a:r>
            <a:r>
              <a:rPr lang="ru-RU" b="0" i="0" dirty="0" err="1">
                <a:solidFill>
                  <a:srgbClr val="000000"/>
                </a:solidFill>
                <a:effectLst/>
                <a:latin typeface="Gilroy"/>
              </a:rPr>
              <a:t>наявності</a:t>
            </a:r>
            <a:r>
              <a:rPr lang="ru-RU" b="0" i="0" dirty="0">
                <a:solidFill>
                  <a:srgbClr val="000000"/>
                </a:solidFill>
                <a:effectLst/>
                <a:latin typeface="Gilroy"/>
              </a:rPr>
              <a:t> </a:t>
            </a:r>
            <a:r>
              <a:rPr lang="ru-RU" b="0" i="0" dirty="0" err="1">
                <a:solidFill>
                  <a:srgbClr val="000000"/>
                </a:solidFill>
                <a:effectLst/>
                <a:latin typeface="Gilroy"/>
              </a:rPr>
              <a:t>інструментів</a:t>
            </a:r>
            <a:r>
              <a:rPr lang="ru-RU" b="0" i="0" dirty="0">
                <a:solidFill>
                  <a:srgbClr val="000000"/>
                </a:solidFill>
                <a:effectLst/>
                <a:latin typeface="Gilroy"/>
              </a:rPr>
              <a:t> і </a:t>
            </a:r>
            <a:r>
              <a:rPr lang="ru-RU" b="0" i="0" dirty="0" err="1">
                <a:solidFill>
                  <a:srgbClr val="000000"/>
                </a:solidFill>
                <a:effectLst/>
                <a:latin typeface="Gilroy"/>
              </a:rPr>
              <a:t>фреймворків</a:t>
            </a:r>
            <a:r>
              <a:rPr lang="ru-RU" b="0" i="0" dirty="0">
                <a:solidFill>
                  <a:srgbClr val="000000"/>
                </a:solidFill>
                <a:effectLst/>
                <a:latin typeface="Gilroy"/>
              </a:rPr>
              <a:t> </a:t>
            </a:r>
            <a:r>
              <a:rPr lang="ru-RU" b="0" i="0" dirty="0" err="1">
                <a:solidFill>
                  <a:srgbClr val="000000"/>
                </a:solidFill>
                <a:effectLst/>
                <a:latin typeface="Gilroy"/>
              </a:rPr>
              <a:t>швидкої</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а також </a:t>
            </a:r>
            <a:r>
              <a:rPr lang="ru-RU" b="0" i="0" dirty="0" err="1">
                <a:solidFill>
                  <a:srgbClr val="000000"/>
                </a:solidFill>
                <a:effectLst/>
                <a:latin typeface="Gilroy"/>
              </a:rPr>
              <a:t>досвідчених</a:t>
            </a:r>
            <a:r>
              <a:rPr lang="ru-RU" b="0" i="0" dirty="0">
                <a:solidFill>
                  <a:srgbClr val="000000"/>
                </a:solidFill>
                <a:effectLst/>
                <a:latin typeface="Gilroy"/>
              </a:rPr>
              <a:t> </a:t>
            </a:r>
            <a:r>
              <a:rPr lang="ru-RU" b="0" i="0" dirty="0" err="1">
                <a:solidFill>
                  <a:srgbClr val="000000"/>
                </a:solidFill>
                <a:effectLst/>
                <a:latin typeface="Gilroy"/>
              </a:rPr>
              <a:t>розробників</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В </a:t>
            </a:r>
            <a:r>
              <a:rPr lang="ru-RU" b="0" i="0" dirty="0" err="1">
                <a:solidFill>
                  <a:srgbClr val="000000"/>
                </a:solidFill>
                <a:effectLst/>
                <a:latin typeface="Gilroy"/>
              </a:rPr>
              <a:t>умовах</a:t>
            </a:r>
            <a:r>
              <a:rPr lang="ru-RU" b="0" i="0" dirty="0">
                <a:solidFill>
                  <a:srgbClr val="000000"/>
                </a:solidFill>
                <a:effectLst/>
                <a:latin typeface="Gilroy"/>
              </a:rPr>
              <a:t> </a:t>
            </a:r>
            <a:r>
              <a:rPr lang="ru-RU" b="0" i="0" dirty="0" err="1">
                <a:solidFill>
                  <a:srgbClr val="000000"/>
                </a:solidFill>
                <a:effectLst/>
                <a:latin typeface="Gilroy"/>
              </a:rPr>
              <a:t>обмежених</a:t>
            </a:r>
            <a:r>
              <a:rPr lang="ru-RU" b="0" i="0" dirty="0">
                <a:solidFill>
                  <a:srgbClr val="000000"/>
                </a:solidFill>
                <a:effectLst/>
                <a:latin typeface="Gilroy"/>
              </a:rPr>
              <a:t> </a:t>
            </a:r>
            <a:r>
              <a:rPr lang="ru-RU" b="0" i="0" dirty="0" err="1">
                <a:solidFill>
                  <a:srgbClr val="000000"/>
                </a:solidFill>
                <a:effectLst/>
                <a:latin typeface="Gilroy"/>
              </a:rPr>
              <a:t>ресурсів</a:t>
            </a:r>
            <a:r>
              <a:rPr lang="ru-RU" b="0" i="0" dirty="0">
                <a:solidFill>
                  <a:srgbClr val="000000"/>
                </a:solidFill>
                <a:effectLst/>
                <a:latin typeface="Gilroy"/>
              </a:rPr>
              <a:t> дана </a:t>
            </a:r>
            <a:r>
              <a:rPr lang="ru-RU" b="0" i="0" dirty="0" err="1">
                <a:solidFill>
                  <a:srgbClr val="000000"/>
                </a:solidFill>
                <a:effectLst/>
                <a:latin typeface="Gilroy"/>
              </a:rPr>
              <a:t>методологія</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виявитися</a:t>
            </a:r>
            <a:r>
              <a:rPr lang="ru-RU" b="0" i="0" dirty="0">
                <a:solidFill>
                  <a:srgbClr val="000000"/>
                </a:solidFill>
                <a:effectLst/>
                <a:latin typeface="Gilroy"/>
              </a:rPr>
              <a:t> </a:t>
            </a:r>
            <a:r>
              <a:rPr lang="ru-RU" b="0" i="0" dirty="0" err="1">
                <a:solidFill>
                  <a:srgbClr val="000000"/>
                </a:solidFill>
                <a:effectLst/>
                <a:latin typeface="Gilroy"/>
              </a:rPr>
              <a:t>неефективною</a:t>
            </a:r>
            <a:r>
              <a:rPr lang="ru-RU" b="0" i="0" dirty="0">
                <a:solidFill>
                  <a:srgbClr val="000000"/>
                </a:solidFill>
                <a:effectLst/>
                <a:latin typeface="Gilroy"/>
              </a:rPr>
              <a:t> та </a:t>
            </a:r>
            <a:r>
              <a:rPr lang="ru-RU" b="0" i="0" dirty="0" err="1">
                <a:solidFill>
                  <a:srgbClr val="000000"/>
                </a:solidFill>
                <a:effectLst/>
                <a:latin typeface="Gilroy"/>
              </a:rPr>
              <a:t>недоцільною</a:t>
            </a:r>
            <a:r>
              <a:rPr lang="ru-RU" b="0" i="0" dirty="0">
                <a:solidFill>
                  <a:srgbClr val="000000"/>
                </a:solidFill>
                <a:effectLst/>
                <a:latin typeface="Gilroy"/>
              </a:rPr>
              <a:t>.</a:t>
            </a:r>
          </a:p>
          <a:p>
            <a:endParaRPr lang="en-US" dirty="0"/>
          </a:p>
        </p:txBody>
      </p:sp>
    </p:spTree>
    <p:extLst>
      <p:ext uri="{BB962C8B-B14F-4D97-AF65-F5344CB8AC3E}">
        <p14:creationId xmlns:p14="http://schemas.microsoft.com/office/powerpoint/2010/main" val="1836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58BE-EAB4-23AA-2309-0359FB4D1A53}"/>
              </a:ext>
            </a:extLst>
          </p:cNvPr>
          <p:cNvSpPr>
            <a:spLocks noGrp="1"/>
          </p:cNvSpPr>
          <p:nvPr>
            <p:ph type="title"/>
          </p:nvPr>
        </p:nvSpPr>
        <p:spPr/>
        <p:txBody>
          <a:bodyPr/>
          <a:lstStyle/>
          <a:p>
            <a:r>
              <a:rPr lang="ru-RU" b="1" i="0" dirty="0">
                <a:solidFill>
                  <a:srgbClr val="000000"/>
                </a:solidFill>
                <a:effectLst/>
                <a:latin typeface="Gilroy"/>
              </a:rPr>
              <a:t>Кому </a:t>
            </a:r>
            <a:r>
              <a:rPr lang="ru-RU" b="1" i="0" dirty="0" err="1">
                <a:solidFill>
                  <a:srgbClr val="000000"/>
                </a:solidFill>
                <a:effectLst/>
                <a:latin typeface="Gilroy"/>
              </a:rPr>
              <a:t>підходить</a:t>
            </a:r>
            <a:endParaRPr lang="en-US" dirty="0"/>
          </a:p>
        </p:txBody>
      </p:sp>
      <p:sp>
        <p:nvSpPr>
          <p:cNvPr id="3" name="Content Placeholder 2">
            <a:extLst>
              <a:ext uri="{FF2B5EF4-FFF2-40B4-BE49-F238E27FC236}">
                <a16:creationId xmlns:a16="http://schemas.microsoft.com/office/drawing/2014/main" id="{54797958-9D8D-187C-611C-7259A7358237}"/>
              </a:ext>
            </a:extLst>
          </p:cNvPr>
          <p:cNvSpPr>
            <a:spLocks noGrp="1"/>
          </p:cNvSpPr>
          <p:nvPr>
            <p:ph idx="1"/>
          </p:nvPr>
        </p:nvSpPr>
        <p:spPr/>
        <p:txBody>
          <a:bodyPr>
            <a:normAutofit lnSpcReduction="10000"/>
          </a:bodyPr>
          <a:lstStyle/>
          <a:p>
            <a:r>
              <a:rPr lang="en-US" b="0" i="0" dirty="0">
                <a:solidFill>
                  <a:srgbClr val="000000"/>
                </a:solidFill>
                <a:effectLst/>
                <a:latin typeface="Gilroy"/>
              </a:rPr>
              <a:t>RAD </a:t>
            </a:r>
            <a:r>
              <a:rPr lang="ru-RU" b="0" i="0" dirty="0" err="1">
                <a:solidFill>
                  <a:srgbClr val="000000"/>
                </a:solidFill>
                <a:effectLst/>
                <a:latin typeface="Gilroy"/>
              </a:rPr>
              <a:t>зручний</a:t>
            </a:r>
            <a:r>
              <a:rPr lang="ru-RU" b="0" i="0" dirty="0">
                <a:solidFill>
                  <a:srgbClr val="000000"/>
                </a:solidFill>
                <a:effectLst/>
                <a:latin typeface="Gilroy"/>
              </a:rPr>
              <a:t> для </a:t>
            </a:r>
            <a:r>
              <a:rPr lang="ru-RU" b="0" i="0" dirty="0" err="1">
                <a:solidFill>
                  <a:srgbClr val="000000"/>
                </a:solidFill>
                <a:effectLst/>
                <a:latin typeface="Gilroy"/>
              </a:rPr>
              <a:t>розробки</a:t>
            </a:r>
            <a:r>
              <a:rPr lang="ru-RU" b="0" i="0" dirty="0">
                <a:solidFill>
                  <a:srgbClr val="000000"/>
                </a:solidFill>
                <a:effectLst/>
                <a:latin typeface="Gilroy"/>
              </a:rPr>
              <a:t> невеликих та </a:t>
            </a:r>
            <a:r>
              <a:rPr lang="ru-RU" b="0" i="0" dirty="0" err="1">
                <a:solidFill>
                  <a:srgbClr val="000000"/>
                </a:solidFill>
                <a:effectLst/>
                <a:latin typeface="Gilroy"/>
              </a:rPr>
              <a:t>середніх</a:t>
            </a:r>
            <a:r>
              <a:rPr lang="ru-RU" b="0" i="0" dirty="0">
                <a:solidFill>
                  <a:srgbClr val="000000"/>
                </a:solidFill>
                <a:effectLst/>
                <a:latin typeface="Gilroy"/>
              </a:rPr>
              <a:t> </a:t>
            </a:r>
            <a:r>
              <a:rPr lang="ru-RU" b="0" i="0" dirty="0" err="1">
                <a:solidFill>
                  <a:srgbClr val="000000"/>
                </a:solidFill>
                <a:effectLst/>
                <a:latin typeface="Gilroy"/>
              </a:rPr>
              <a:t>проектів</a:t>
            </a:r>
            <a:r>
              <a:rPr lang="ru-RU" b="0" i="0" dirty="0">
                <a:solidFill>
                  <a:srgbClr val="000000"/>
                </a:solidFill>
                <a:effectLst/>
                <a:latin typeface="Gilroy"/>
              </a:rPr>
              <a:t> у </a:t>
            </a:r>
            <a:r>
              <a:rPr lang="ru-RU" b="0" i="0" dirty="0" err="1">
                <a:solidFill>
                  <a:srgbClr val="000000"/>
                </a:solidFill>
                <a:effectLst/>
                <a:latin typeface="Gilroy"/>
              </a:rPr>
              <a:t>стислий</a:t>
            </a:r>
            <a:r>
              <a:rPr lang="ru-RU" b="0" i="0" dirty="0">
                <a:solidFill>
                  <a:srgbClr val="000000"/>
                </a:solidFill>
                <a:effectLst/>
                <a:latin typeface="Gilroy"/>
              </a:rPr>
              <a:t> </a:t>
            </a:r>
            <a:r>
              <a:rPr lang="ru-RU" b="0" i="0" dirty="0" err="1">
                <a:solidFill>
                  <a:srgbClr val="000000"/>
                </a:solidFill>
                <a:effectLst/>
                <a:latin typeface="Gilroy"/>
              </a:rPr>
              <a:t>термін</a:t>
            </a:r>
            <a:r>
              <a:rPr lang="ru-RU" b="0" i="0" dirty="0">
                <a:solidFill>
                  <a:srgbClr val="000000"/>
                </a:solidFill>
                <a:effectLst/>
                <a:latin typeface="Gilroy"/>
              </a:rPr>
              <a:t>. </a:t>
            </a:r>
            <a:r>
              <a:rPr lang="ru-RU" b="0" i="0" dirty="0" err="1">
                <a:solidFill>
                  <a:srgbClr val="000000"/>
                </a:solidFill>
                <a:effectLst/>
                <a:latin typeface="Gilroy"/>
              </a:rPr>
              <a:t>Він</a:t>
            </a:r>
            <a:r>
              <a:rPr lang="ru-RU" b="0" i="0" dirty="0">
                <a:solidFill>
                  <a:srgbClr val="000000"/>
                </a:solidFill>
                <a:effectLst/>
                <a:latin typeface="Gilroy"/>
              </a:rPr>
              <a:t> добре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вимагають</a:t>
            </a:r>
            <a:r>
              <a:rPr lang="ru-RU" b="0" i="0" dirty="0">
                <a:solidFill>
                  <a:srgbClr val="000000"/>
                </a:solidFill>
                <a:effectLst/>
                <a:latin typeface="Gilroy"/>
              </a:rPr>
              <a:t> </a:t>
            </a:r>
            <a:r>
              <a:rPr lang="ru-RU" b="0" i="0" dirty="0" err="1">
                <a:solidFill>
                  <a:srgbClr val="000000"/>
                </a:solidFill>
                <a:effectLst/>
                <a:latin typeface="Gilroy"/>
              </a:rPr>
              <a:t>швидкого</a:t>
            </a:r>
            <a:r>
              <a:rPr lang="ru-RU" b="0" i="0" dirty="0">
                <a:solidFill>
                  <a:srgbClr val="000000"/>
                </a:solidFill>
                <a:effectLst/>
                <a:latin typeface="Gilroy"/>
              </a:rPr>
              <a:t> </a:t>
            </a:r>
            <a:r>
              <a:rPr lang="ru-RU" b="0" i="0" dirty="0" err="1">
                <a:solidFill>
                  <a:srgbClr val="000000"/>
                </a:solidFill>
                <a:effectLst/>
                <a:latin typeface="Gilroy"/>
              </a:rPr>
              <a:t>створення</a:t>
            </a:r>
            <a:r>
              <a:rPr lang="ru-RU" b="0" i="0" dirty="0">
                <a:solidFill>
                  <a:srgbClr val="000000"/>
                </a:solidFill>
                <a:effectLst/>
                <a:latin typeface="Gilroy"/>
              </a:rPr>
              <a:t> </a:t>
            </a:r>
            <a:r>
              <a:rPr lang="ru-RU" b="0" i="0" dirty="0" err="1">
                <a:solidFill>
                  <a:srgbClr val="000000"/>
                </a:solidFill>
                <a:effectLst/>
                <a:latin typeface="Gilroy"/>
              </a:rPr>
              <a:t>прототипів</a:t>
            </a:r>
            <a:r>
              <a:rPr lang="ru-RU" b="0" i="0" dirty="0">
                <a:solidFill>
                  <a:srgbClr val="000000"/>
                </a:solidFill>
                <a:effectLst/>
                <a:latin typeface="Gilroy"/>
              </a:rPr>
              <a:t> та </a:t>
            </a:r>
            <a:r>
              <a:rPr lang="ru-RU" b="0" i="0" dirty="0" err="1">
                <a:solidFill>
                  <a:srgbClr val="000000"/>
                </a:solidFill>
                <a:effectLst/>
                <a:latin typeface="Gilroy"/>
              </a:rPr>
              <a:t>перевірки</a:t>
            </a:r>
            <a:r>
              <a:rPr lang="ru-RU" b="0" i="0" dirty="0">
                <a:solidFill>
                  <a:srgbClr val="000000"/>
                </a:solidFill>
                <a:effectLst/>
                <a:latin typeface="Gilroy"/>
              </a:rPr>
              <a:t> </a:t>
            </a:r>
            <a:r>
              <a:rPr lang="ru-RU" b="0" i="0" dirty="0" err="1">
                <a:solidFill>
                  <a:srgbClr val="000000"/>
                </a:solidFill>
                <a:effectLst/>
                <a:latin typeface="Gilroy"/>
              </a:rPr>
              <a:t>ідей</a:t>
            </a:r>
            <a:r>
              <a:rPr lang="ru-RU" b="0" i="0" dirty="0">
                <a:solidFill>
                  <a:srgbClr val="000000"/>
                </a:solidFill>
                <a:effectLst/>
                <a:latin typeface="Gilroy"/>
              </a:rPr>
              <a:t>. </a:t>
            </a:r>
            <a:r>
              <a:rPr lang="en-US" b="0" i="0" dirty="0">
                <a:solidFill>
                  <a:srgbClr val="000000"/>
                </a:solidFill>
                <a:effectLst/>
                <a:latin typeface="Gilroy"/>
              </a:rPr>
              <a:t>RAD </a:t>
            </a:r>
            <a:r>
              <a:rPr lang="ru-RU" b="0" i="0" dirty="0" err="1">
                <a:solidFill>
                  <a:srgbClr val="000000"/>
                </a:solidFill>
                <a:effectLst/>
                <a:latin typeface="Gilroy"/>
              </a:rPr>
              <a:t>підійде</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з </a:t>
            </a:r>
            <a:r>
              <a:rPr lang="ru-RU" b="0" i="0" dirty="0" err="1">
                <a:solidFill>
                  <a:srgbClr val="000000"/>
                </a:solidFill>
                <a:effectLst/>
                <a:latin typeface="Gilroy"/>
              </a:rPr>
              <a:t>нечіткими</a:t>
            </a:r>
            <a:r>
              <a:rPr lang="ru-RU" b="0" i="0" dirty="0">
                <a:solidFill>
                  <a:srgbClr val="000000"/>
                </a:solidFill>
                <a:effectLst/>
                <a:latin typeface="Gilroy"/>
              </a:rPr>
              <a:t> </a:t>
            </a:r>
            <a:r>
              <a:rPr lang="ru-RU" b="0" i="0" dirty="0" err="1">
                <a:solidFill>
                  <a:srgbClr val="000000"/>
                </a:solidFill>
                <a:effectLst/>
                <a:latin typeface="Gilroy"/>
              </a:rPr>
              <a:t>вимогами</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потребують</a:t>
            </a:r>
            <a:r>
              <a:rPr lang="ru-RU" b="0" i="0" dirty="0">
                <a:solidFill>
                  <a:srgbClr val="000000"/>
                </a:solidFill>
                <a:effectLst/>
                <a:latin typeface="Gilroy"/>
              </a:rPr>
              <a:t> </a:t>
            </a:r>
            <a:r>
              <a:rPr lang="ru-RU" b="0" i="0" dirty="0" err="1">
                <a:solidFill>
                  <a:srgbClr val="000000"/>
                </a:solidFill>
                <a:effectLst/>
                <a:latin typeface="Gilroy"/>
              </a:rPr>
              <a:t>зворотного</a:t>
            </a:r>
            <a:r>
              <a:rPr lang="ru-RU" b="0" i="0" dirty="0">
                <a:solidFill>
                  <a:srgbClr val="000000"/>
                </a:solidFill>
                <a:effectLst/>
                <a:latin typeface="Gilroy"/>
              </a:rPr>
              <a:t> </a:t>
            </a:r>
            <a:r>
              <a:rPr lang="ru-RU" b="0" i="0" dirty="0" err="1">
                <a:solidFill>
                  <a:srgbClr val="000000"/>
                </a:solidFill>
                <a:effectLst/>
                <a:latin typeface="Gilroy"/>
              </a:rPr>
              <a:t>зв'язку</a:t>
            </a:r>
            <a:r>
              <a:rPr lang="ru-RU" b="0" i="0" dirty="0">
                <a:solidFill>
                  <a:srgbClr val="000000"/>
                </a:solidFill>
                <a:effectLst/>
                <a:latin typeface="Gilroy"/>
              </a:rPr>
              <a:t> </a:t>
            </a:r>
            <a:r>
              <a:rPr lang="ru-RU" b="0" i="0" dirty="0" err="1">
                <a:solidFill>
                  <a:srgbClr val="000000"/>
                </a:solidFill>
                <a:effectLst/>
                <a:latin typeface="Gilroy"/>
              </a:rPr>
              <a:t>від</a:t>
            </a:r>
            <a:r>
              <a:rPr lang="ru-RU" b="0" i="0" dirty="0">
                <a:solidFill>
                  <a:srgbClr val="000000"/>
                </a:solidFill>
                <a:effectLst/>
                <a:latin typeface="Gilroy"/>
              </a:rPr>
              <a:t> </a:t>
            </a:r>
            <a:r>
              <a:rPr lang="ru-RU" b="0" i="0" dirty="0" err="1">
                <a:solidFill>
                  <a:srgbClr val="000000"/>
                </a:solidFill>
                <a:effectLst/>
                <a:latin typeface="Gilroy"/>
              </a:rPr>
              <a:t>користувачів</a:t>
            </a:r>
            <a:r>
              <a:rPr lang="ru-RU" b="0" i="0" dirty="0">
                <a:solidFill>
                  <a:srgbClr val="000000"/>
                </a:solidFill>
                <a:effectLst/>
                <a:latin typeface="Gilroy"/>
              </a:rPr>
              <a:t> та </a:t>
            </a:r>
            <a:r>
              <a:rPr lang="ru-RU" b="0" i="0" dirty="0" err="1">
                <a:solidFill>
                  <a:srgbClr val="000000"/>
                </a:solidFill>
                <a:effectLst/>
                <a:latin typeface="Gilroy"/>
              </a:rPr>
              <a:t>подальшої</a:t>
            </a:r>
            <a:r>
              <a:rPr lang="ru-RU" b="0" i="0" dirty="0">
                <a:solidFill>
                  <a:srgbClr val="000000"/>
                </a:solidFill>
                <a:effectLst/>
                <a:latin typeface="Gilroy"/>
              </a:rPr>
              <a:t> </a:t>
            </a:r>
            <a:r>
              <a:rPr lang="ru-RU" b="0" i="0" dirty="0" err="1">
                <a:solidFill>
                  <a:srgbClr val="000000"/>
                </a:solidFill>
                <a:effectLst/>
                <a:latin typeface="Gilroy"/>
              </a:rPr>
              <a:t>адаптації</a:t>
            </a:r>
            <a:r>
              <a:rPr lang="ru-RU" b="0" i="0" dirty="0">
                <a:solidFill>
                  <a:srgbClr val="000000"/>
                </a:solidFill>
                <a:effectLst/>
                <a:latin typeface="Gilroy"/>
              </a:rPr>
              <a:t>.</a:t>
            </a:r>
          </a:p>
          <a:p>
            <a:r>
              <a:rPr lang="ru-RU" b="0" i="0" dirty="0" err="1">
                <a:solidFill>
                  <a:srgbClr val="000000"/>
                </a:solidFill>
                <a:effectLst/>
                <a:latin typeface="Gilroy"/>
              </a:rPr>
              <a:t>Однак</a:t>
            </a:r>
            <a:r>
              <a:rPr lang="ru-RU" b="0" i="0" dirty="0">
                <a:solidFill>
                  <a:srgbClr val="000000"/>
                </a:solidFill>
                <a:effectLst/>
                <a:latin typeface="Gilroy"/>
              </a:rPr>
              <a:t>, RAD </a:t>
            </a: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підійти</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з </a:t>
            </a:r>
            <a:r>
              <a:rPr lang="ru-RU" b="0" i="0" dirty="0" err="1">
                <a:solidFill>
                  <a:srgbClr val="000000"/>
                </a:solidFill>
                <a:effectLst/>
                <a:latin typeface="Gilroy"/>
              </a:rPr>
              <a:t>обмеженими</a:t>
            </a:r>
            <a:r>
              <a:rPr lang="ru-RU" b="0" i="0" dirty="0">
                <a:solidFill>
                  <a:srgbClr val="000000"/>
                </a:solidFill>
                <a:effectLst/>
                <a:latin typeface="Gilroy"/>
              </a:rPr>
              <a:t> ресурсами. Коли члени </a:t>
            </a:r>
            <a:r>
              <a:rPr lang="ru-RU" b="0" i="0" dirty="0" err="1">
                <a:solidFill>
                  <a:srgbClr val="000000"/>
                </a:solidFill>
                <a:effectLst/>
                <a:latin typeface="Gilroy"/>
              </a:rPr>
              <a:t>команди</a:t>
            </a:r>
            <a:r>
              <a:rPr lang="ru-RU" b="0" i="0" dirty="0">
                <a:solidFill>
                  <a:srgbClr val="000000"/>
                </a:solidFill>
                <a:effectLst/>
                <a:latin typeface="Gilroy"/>
              </a:rPr>
              <a:t> </a:t>
            </a:r>
            <a:r>
              <a:rPr lang="ru-RU" b="0" i="0" dirty="0" err="1">
                <a:solidFill>
                  <a:srgbClr val="000000"/>
                </a:solidFill>
                <a:effectLst/>
                <a:latin typeface="Gilroy"/>
              </a:rPr>
              <a:t>паралельно</a:t>
            </a:r>
            <a:r>
              <a:rPr lang="ru-RU" b="0" i="0" dirty="0">
                <a:solidFill>
                  <a:srgbClr val="000000"/>
                </a:solidFill>
                <a:effectLst/>
                <a:latin typeface="Gilroy"/>
              </a:rPr>
              <a:t> </a:t>
            </a:r>
            <a:r>
              <a:rPr lang="ru-RU" b="0" i="0" dirty="0" err="1">
                <a:solidFill>
                  <a:srgbClr val="000000"/>
                </a:solidFill>
                <a:effectLst/>
                <a:latin typeface="Gilroy"/>
              </a:rPr>
              <a:t>зайняті</a:t>
            </a:r>
            <a:r>
              <a:rPr lang="ru-RU" b="0" i="0" dirty="0">
                <a:solidFill>
                  <a:srgbClr val="000000"/>
                </a:solidFill>
                <a:effectLst/>
                <a:latin typeface="Gilroy"/>
              </a:rPr>
              <a:t> </a:t>
            </a:r>
            <a:r>
              <a:rPr lang="ru-RU" b="0" i="0" dirty="0" err="1">
                <a:solidFill>
                  <a:srgbClr val="000000"/>
                </a:solidFill>
                <a:effectLst/>
                <a:latin typeface="Gilroy"/>
              </a:rPr>
              <a:t>іншими</a:t>
            </a:r>
            <a:r>
              <a:rPr lang="ru-RU" b="0" i="0" dirty="0">
                <a:solidFill>
                  <a:srgbClr val="000000"/>
                </a:solidFill>
                <a:effectLst/>
                <a:latin typeface="Gilroy"/>
              </a:rPr>
              <a:t> проектами, </a:t>
            </a:r>
            <a:r>
              <a:rPr lang="ru-RU" b="0" i="0" dirty="0" err="1">
                <a:solidFill>
                  <a:srgbClr val="000000"/>
                </a:solidFill>
                <a:effectLst/>
                <a:latin typeface="Gilroy"/>
              </a:rPr>
              <a:t>їм</a:t>
            </a:r>
            <a:r>
              <a:rPr lang="ru-RU" b="0" i="0" dirty="0">
                <a:solidFill>
                  <a:srgbClr val="000000"/>
                </a:solidFill>
                <a:effectLst/>
                <a:latin typeface="Gilroy"/>
              </a:rPr>
              <a:t> не </a:t>
            </a:r>
            <a:r>
              <a:rPr lang="ru-RU" b="0" i="0" dirty="0" err="1">
                <a:solidFill>
                  <a:srgbClr val="000000"/>
                </a:solidFill>
                <a:effectLst/>
                <a:latin typeface="Gilroy"/>
              </a:rPr>
              <a:t>вистачить</a:t>
            </a:r>
            <a:r>
              <a:rPr lang="ru-RU" b="0" i="0" dirty="0">
                <a:solidFill>
                  <a:srgbClr val="000000"/>
                </a:solidFill>
                <a:effectLst/>
                <a:latin typeface="Gilroy"/>
              </a:rPr>
              <a:t> часу </a:t>
            </a:r>
            <a:r>
              <a:rPr lang="ru-RU" b="0" i="0" dirty="0" err="1">
                <a:solidFill>
                  <a:srgbClr val="000000"/>
                </a:solidFill>
                <a:effectLst/>
                <a:latin typeface="Gilroy"/>
              </a:rPr>
              <a:t>працювати</a:t>
            </a:r>
            <a:r>
              <a:rPr lang="ru-RU" b="0" i="0" dirty="0">
                <a:solidFill>
                  <a:srgbClr val="000000"/>
                </a:solidFill>
                <a:effectLst/>
                <a:latin typeface="Gilroy"/>
              </a:rPr>
              <a:t> за RAD. </a:t>
            </a:r>
            <a:r>
              <a:rPr lang="ru-RU" b="0" i="0" dirty="0" err="1">
                <a:solidFill>
                  <a:srgbClr val="000000"/>
                </a:solidFill>
                <a:effectLst/>
                <a:latin typeface="Gilroy"/>
              </a:rPr>
              <a:t>Дуже</a:t>
            </a:r>
            <a:r>
              <a:rPr lang="ru-RU" b="0" i="0" dirty="0">
                <a:solidFill>
                  <a:srgbClr val="000000"/>
                </a:solidFill>
                <a:effectLst/>
                <a:latin typeface="Gilroy"/>
              </a:rPr>
              <a:t> </a:t>
            </a:r>
            <a:r>
              <a:rPr lang="ru-RU" b="0" i="0" dirty="0" err="1">
                <a:solidFill>
                  <a:srgbClr val="000000"/>
                </a:solidFill>
                <a:effectLst/>
                <a:latin typeface="Gilroy"/>
              </a:rPr>
              <a:t>великі</a:t>
            </a:r>
            <a:r>
              <a:rPr lang="ru-RU" b="0" i="0" dirty="0">
                <a:solidFill>
                  <a:srgbClr val="000000"/>
                </a:solidFill>
                <a:effectLst/>
                <a:latin typeface="Gilroy"/>
              </a:rPr>
              <a:t> та </a:t>
            </a:r>
            <a:r>
              <a:rPr lang="ru-RU" b="0" i="0" dirty="0" err="1">
                <a:solidFill>
                  <a:srgbClr val="000000"/>
                </a:solidFill>
                <a:effectLst/>
                <a:latin typeface="Gilroy"/>
              </a:rPr>
              <a:t>складні</a:t>
            </a:r>
            <a:r>
              <a:rPr lang="ru-RU" b="0" i="0" dirty="0">
                <a:solidFill>
                  <a:srgbClr val="000000"/>
                </a:solidFill>
                <a:effectLst/>
                <a:latin typeface="Gilroy"/>
              </a:rPr>
              <a:t> </a:t>
            </a:r>
            <a:r>
              <a:rPr lang="ru-RU" b="0" i="0" dirty="0" err="1">
                <a:solidFill>
                  <a:srgbClr val="000000"/>
                </a:solidFill>
                <a:effectLst/>
                <a:latin typeface="Gilroy"/>
              </a:rPr>
              <a:t>проекти</a:t>
            </a:r>
            <a:r>
              <a:rPr lang="ru-RU" b="0" i="0" dirty="0">
                <a:solidFill>
                  <a:srgbClr val="000000"/>
                </a:solidFill>
                <a:effectLst/>
                <a:latin typeface="Gilroy"/>
              </a:rPr>
              <a:t> </a:t>
            </a:r>
            <a:r>
              <a:rPr lang="ru-RU" b="0" i="0" dirty="0" err="1">
                <a:solidFill>
                  <a:srgbClr val="000000"/>
                </a:solidFill>
                <a:effectLst/>
                <a:latin typeface="Gilroy"/>
              </a:rPr>
              <a:t>можуть</a:t>
            </a:r>
            <a:r>
              <a:rPr lang="ru-RU" b="0" i="0" dirty="0">
                <a:solidFill>
                  <a:srgbClr val="000000"/>
                </a:solidFill>
                <a:effectLst/>
                <a:latin typeface="Gilroy"/>
              </a:rPr>
              <a:t> не </a:t>
            </a:r>
            <a:r>
              <a:rPr lang="ru-RU" b="0" i="0" dirty="0" err="1">
                <a:solidFill>
                  <a:srgbClr val="000000"/>
                </a:solidFill>
                <a:effectLst/>
                <a:latin typeface="Gilroy"/>
              </a:rPr>
              <a:t>витримати</a:t>
            </a:r>
            <a:r>
              <a:rPr lang="ru-RU" b="0" i="0" dirty="0">
                <a:solidFill>
                  <a:srgbClr val="000000"/>
                </a:solidFill>
                <a:effectLst/>
                <a:latin typeface="Gilroy"/>
              </a:rPr>
              <a:t> </a:t>
            </a:r>
            <a:r>
              <a:rPr lang="ru-RU" b="0" i="0" dirty="0" err="1">
                <a:solidFill>
                  <a:srgbClr val="000000"/>
                </a:solidFill>
                <a:effectLst/>
                <a:latin typeface="Gilroy"/>
              </a:rPr>
              <a:t>швидких</a:t>
            </a:r>
            <a:r>
              <a:rPr lang="ru-RU" b="0" i="0" dirty="0">
                <a:solidFill>
                  <a:srgbClr val="000000"/>
                </a:solidFill>
                <a:effectLst/>
                <a:latin typeface="Gilroy"/>
              </a:rPr>
              <a:t> </a:t>
            </a:r>
            <a:r>
              <a:rPr lang="ru-RU" b="0" i="0" dirty="0" err="1">
                <a:solidFill>
                  <a:srgbClr val="000000"/>
                </a:solidFill>
                <a:effectLst/>
                <a:latin typeface="Gilroy"/>
              </a:rPr>
              <a:t>ітерацій</a:t>
            </a:r>
            <a:r>
              <a:rPr lang="ru-RU" b="0" i="0" dirty="0">
                <a:solidFill>
                  <a:srgbClr val="000000"/>
                </a:solidFill>
                <a:effectLst/>
                <a:latin typeface="Gilroy"/>
              </a:rPr>
              <a:t> — </a:t>
            </a:r>
            <a:r>
              <a:rPr lang="ru-RU" b="0" i="0" dirty="0" err="1">
                <a:solidFill>
                  <a:srgbClr val="000000"/>
                </a:solidFill>
                <a:effectLst/>
                <a:latin typeface="Gilroy"/>
              </a:rPr>
              <a:t>їм</a:t>
            </a:r>
            <a:r>
              <a:rPr lang="ru-RU" b="0" i="0" dirty="0">
                <a:solidFill>
                  <a:srgbClr val="000000"/>
                </a:solidFill>
                <a:effectLst/>
                <a:latin typeface="Gilroy"/>
              </a:rPr>
              <a:t> </a:t>
            </a:r>
            <a:r>
              <a:rPr lang="ru-RU" b="0" i="0" dirty="0" err="1">
                <a:solidFill>
                  <a:srgbClr val="000000"/>
                </a:solidFill>
                <a:effectLst/>
                <a:latin typeface="Gilroy"/>
              </a:rPr>
              <a:t>потрібен</a:t>
            </a:r>
            <a:r>
              <a:rPr lang="ru-RU" b="0" i="0" dirty="0">
                <a:solidFill>
                  <a:srgbClr val="000000"/>
                </a:solidFill>
                <a:effectLst/>
                <a:latin typeface="Gilroy"/>
              </a:rPr>
              <a:t> </a:t>
            </a:r>
            <a:r>
              <a:rPr lang="ru-RU" b="0" i="0" dirty="0" err="1">
                <a:solidFill>
                  <a:srgbClr val="000000"/>
                </a:solidFill>
                <a:effectLst/>
                <a:latin typeface="Gilroy"/>
              </a:rPr>
              <a:t>структурований</a:t>
            </a:r>
            <a:r>
              <a:rPr lang="ru-RU" b="0" i="0" dirty="0">
                <a:solidFill>
                  <a:srgbClr val="000000"/>
                </a:solidFill>
                <a:effectLst/>
                <a:latin typeface="Gilroy"/>
              </a:rPr>
              <a:t> </a:t>
            </a:r>
            <a:r>
              <a:rPr lang="ru-RU" b="0" i="0" dirty="0" err="1">
                <a:solidFill>
                  <a:srgbClr val="000000"/>
                </a:solidFill>
                <a:effectLst/>
                <a:latin typeface="Gilroy"/>
              </a:rPr>
              <a:t>підхід</a:t>
            </a:r>
            <a:r>
              <a:rPr lang="ru-RU" b="0" i="0" dirty="0">
                <a:solidFill>
                  <a:srgbClr val="000000"/>
                </a:solidFill>
                <a:effectLst/>
                <a:latin typeface="Gilroy"/>
              </a:rPr>
              <a:t>. </a:t>
            </a:r>
            <a:r>
              <a:rPr lang="ru-RU" b="0" i="0" dirty="0" err="1">
                <a:solidFill>
                  <a:srgbClr val="000000"/>
                </a:solidFill>
                <a:effectLst/>
                <a:latin typeface="Gilroy"/>
              </a:rPr>
              <a:t>Проекти</a:t>
            </a:r>
            <a:r>
              <a:rPr lang="ru-RU" b="0" i="0" dirty="0">
                <a:solidFill>
                  <a:srgbClr val="000000"/>
                </a:solidFill>
                <a:effectLst/>
                <a:latin typeface="Gilroy"/>
              </a:rPr>
              <a:t> у </a:t>
            </a:r>
            <a:r>
              <a:rPr lang="ru-RU" b="0" i="0" dirty="0" err="1">
                <a:solidFill>
                  <a:srgbClr val="000000"/>
                </a:solidFill>
                <a:effectLst/>
                <a:latin typeface="Gilroy"/>
              </a:rPr>
              <a:t>високорегульованих</a:t>
            </a:r>
            <a:r>
              <a:rPr lang="ru-RU" b="0" i="0" dirty="0">
                <a:solidFill>
                  <a:srgbClr val="000000"/>
                </a:solidFill>
                <a:effectLst/>
                <a:latin typeface="Gilroy"/>
              </a:rPr>
              <a:t> </a:t>
            </a:r>
            <a:r>
              <a:rPr lang="ru-RU" b="0" i="0" dirty="0" err="1">
                <a:solidFill>
                  <a:srgbClr val="000000"/>
                </a:solidFill>
                <a:effectLst/>
                <a:latin typeface="Gilroy"/>
              </a:rPr>
              <a:t>галузях</a:t>
            </a:r>
            <a:r>
              <a:rPr lang="ru-RU" b="0" i="0" dirty="0">
                <a:solidFill>
                  <a:srgbClr val="000000"/>
                </a:solidFill>
                <a:effectLst/>
                <a:latin typeface="Gilroy"/>
              </a:rPr>
              <a:t> </a:t>
            </a:r>
            <a:r>
              <a:rPr lang="ru-RU" b="0" i="0" dirty="0" err="1">
                <a:solidFill>
                  <a:srgbClr val="000000"/>
                </a:solidFill>
                <a:effectLst/>
                <a:latin typeface="Gilroy"/>
              </a:rPr>
              <a:t>можуть</a:t>
            </a:r>
            <a:r>
              <a:rPr lang="ru-RU" b="0" i="0" dirty="0">
                <a:solidFill>
                  <a:srgbClr val="000000"/>
                </a:solidFill>
                <a:effectLst/>
                <a:latin typeface="Gilroy"/>
              </a:rPr>
              <a:t> </a:t>
            </a:r>
            <a:r>
              <a:rPr lang="ru-RU" b="0" i="0" dirty="0" err="1">
                <a:solidFill>
                  <a:srgbClr val="000000"/>
                </a:solidFill>
                <a:effectLst/>
                <a:latin typeface="Gilroy"/>
              </a:rPr>
              <a:t>зіткнутися</a:t>
            </a:r>
            <a:r>
              <a:rPr lang="ru-RU" b="0" i="0" dirty="0">
                <a:solidFill>
                  <a:srgbClr val="000000"/>
                </a:solidFill>
                <a:effectLst/>
                <a:latin typeface="Gilroy"/>
              </a:rPr>
              <a:t> з </a:t>
            </a:r>
            <a:r>
              <a:rPr lang="ru-RU" b="0" i="0" dirty="0" err="1">
                <a:solidFill>
                  <a:srgbClr val="000000"/>
                </a:solidFill>
                <a:effectLst/>
                <a:latin typeface="Gilroy"/>
              </a:rPr>
              <a:t>труднощами</a:t>
            </a:r>
            <a:r>
              <a:rPr lang="ru-RU" b="0" i="0" dirty="0">
                <a:solidFill>
                  <a:srgbClr val="000000"/>
                </a:solidFill>
                <a:effectLst/>
                <a:latin typeface="Gilroy"/>
              </a:rPr>
              <a:t> при </a:t>
            </a:r>
            <a:r>
              <a:rPr lang="ru-RU" b="0" i="0" dirty="0" err="1">
                <a:solidFill>
                  <a:srgbClr val="000000"/>
                </a:solidFill>
                <a:effectLst/>
                <a:latin typeface="Gilroy"/>
              </a:rPr>
              <a:t>впровадженні</a:t>
            </a:r>
            <a:r>
              <a:rPr lang="ru-RU" b="0" i="0" dirty="0">
                <a:solidFill>
                  <a:srgbClr val="000000"/>
                </a:solidFill>
                <a:effectLst/>
                <a:latin typeface="Gilroy"/>
              </a:rPr>
              <a:t> RAD.</a:t>
            </a:r>
            <a:endParaRPr lang="en-US" dirty="0"/>
          </a:p>
        </p:txBody>
      </p:sp>
    </p:spTree>
    <p:extLst>
      <p:ext uri="{BB962C8B-B14F-4D97-AF65-F5344CB8AC3E}">
        <p14:creationId xmlns:p14="http://schemas.microsoft.com/office/powerpoint/2010/main" val="791493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87A9D-F330-89AF-0B94-CE291ECEAC78}"/>
              </a:ext>
            </a:extLst>
          </p:cNvPr>
          <p:cNvSpPr>
            <a:spLocks noGrp="1"/>
          </p:cNvSpPr>
          <p:nvPr>
            <p:ph type="title"/>
          </p:nvPr>
        </p:nvSpPr>
        <p:spPr>
          <a:xfrm>
            <a:off x="630936" y="640080"/>
            <a:ext cx="4818888" cy="1481328"/>
          </a:xfrm>
        </p:spPr>
        <p:txBody>
          <a:bodyPr anchor="b">
            <a:normAutofit/>
          </a:bodyPr>
          <a:lstStyle/>
          <a:p>
            <a:r>
              <a:rPr lang="ru-RU" sz="3000" b="1" i="0">
                <a:effectLst/>
                <a:latin typeface="Gilroy"/>
              </a:rPr>
              <a:t>Функціонально-орієнтована технологія (</a:t>
            </a:r>
            <a:r>
              <a:rPr lang="en-US" sz="3000" b="1" i="0">
                <a:effectLst/>
                <a:latin typeface="Gilroy"/>
              </a:rPr>
              <a:t>FDD)</a:t>
            </a:r>
            <a:endParaRPr lang="en-US" sz="3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46C0B5-6C4C-6116-E264-94092DBBF128}"/>
              </a:ext>
            </a:extLst>
          </p:cNvPr>
          <p:cNvSpPr>
            <a:spLocks noGrp="1"/>
          </p:cNvSpPr>
          <p:nvPr>
            <p:ph idx="1"/>
          </p:nvPr>
        </p:nvSpPr>
        <p:spPr>
          <a:xfrm>
            <a:off x="630936" y="2660904"/>
            <a:ext cx="4818888" cy="3547872"/>
          </a:xfrm>
        </p:spPr>
        <p:txBody>
          <a:bodyPr anchor="t">
            <a:normAutofit/>
          </a:bodyPr>
          <a:lstStyle/>
          <a:p>
            <a:r>
              <a:rPr lang="ru-RU" sz="1500" b="0" i="0">
                <a:effectLst/>
                <a:latin typeface="Gilroy"/>
              </a:rPr>
              <a:t>Функціонально-орієнтована технологія (</a:t>
            </a:r>
            <a:r>
              <a:rPr lang="en-US" sz="1500" b="0" i="0">
                <a:effectLst/>
                <a:latin typeface="Gilroy"/>
              </a:rPr>
              <a:t>Feature Driven Development, FDD) - </a:t>
            </a:r>
            <a:r>
              <a:rPr lang="ru-RU" sz="1500" b="0" i="0">
                <a:effectLst/>
                <a:latin typeface="Gilroy"/>
              </a:rPr>
              <a:t>це гнучка методологія, також заснована на принципах </a:t>
            </a:r>
            <a:r>
              <a:rPr lang="en-US" sz="1500" b="0" i="0">
                <a:effectLst/>
                <a:latin typeface="Gilroy"/>
              </a:rPr>
              <a:t>Agile. </a:t>
            </a:r>
            <a:r>
              <a:rPr lang="ru-RU" sz="1500" b="0" i="0">
                <a:effectLst/>
                <a:latin typeface="Gilroy"/>
              </a:rPr>
              <a:t>Вона спрямована створення невеликих функцій чи функціональних блоків. </a:t>
            </a:r>
            <a:r>
              <a:rPr lang="en-US" sz="1500" b="0" i="0">
                <a:effectLst/>
                <a:latin typeface="Gilroy"/>
              </a:rPr>
              <a:t>FDD - </a:t>
            </a:r>
            <a:r>
              <a:rPr lang="ru-RU" sz="1500" b="0" i="0">
                <a:effectLst/>
                <a:latin typeface="Gilroy"/>
              </a:rPr>
              <a:t>ітеративна та інкрементальна (покрокова) методологія, і її мета - швидко отримати відчутні результати.</a:t>
            </a:r>
          </a:p>
          <a:p>
            <a:r>
              <a:rPr lang="ru-RU" sz="1500" b="0" i="0">
                <a:effectLst/>
                <a:latin typeface="Gilroy"/>
              </a:rPr>
              <a:t>Є п'ять основних етапів розробки в рамках </a:t>
            </a:r>
            <a:r>
              <a:rPr lang="en-US" sz="1500" b="0" i="0">
                <a:effectLst/>
                <a:latin typeface="Gilroy"/>
              </a:rPr>
              <a:t>FDD: </a:t>
            </a:r>
            <a:r>
              <a:rPr lang="ru-RU" sz="1500" b="0" i="0">
                <a:effectLst/>
                <a:latin typeface="Gilroy"/>
              </a:rPr>
              <a:t>створення загальної моделі, формування списку функцій, планування за функціями, дизайн за функціями та розробка за функціями. </a:t>
            </a:r>
            <a:r>
              <a:rPr lang="en-US" sz="1500" b="0" i="0">
                <a:effectLst/>
                <a:latin typeface="Gilroy"/>
              </a:rPr>
              <a:t>FDD </a:t>
            </a:r>
            <a:r>
              <a:rPr lang="ru-RU" sz="1500" b="0" i="0">
                <a:effectLst/>
                <a:latin typeface="Gilroy"/>
              </a:rPr>
              <a:t>передбачає звітність на всіх етапах для відстеження прогресу та фіксування результатів. Зазвичай методологія використовується у великомасштабних проектах.</a:t>
            </a:r>
          </a:p>
          <a:p>
            <a:endParaRPr lang="en-US" sz="1500"/>
          </a:p>
        </p:txBody>
      </p:sp>
      <p:pic>
        <p:nvPicPr>
          <p:cNvPr id="5" name="Picture 4" descr="A yellow hexagons with writing">
            <a:extLst>
              <a:ext uri="{FF2B5EF4-FFF2-40B4-BE49-F238E27FC236}">
                <a16:creationId xmlns:a16="http://schemas.microsoft.com/office/drawing/2014/main" id="{5DBB8351-2D96-D7BA-D188-C9450095C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878157"/>
            <a:ext cx="5458968" cy="3101686"/>
          </a:xfrm>
          <a:prstGeom prst="rect">
            <a:avLst/>
          </a:prstGeom>
        </p:spPr>
      </p:pic>
    </p:spTree>
    <p:extLst>
      <p:ext uri="{BB962C8B-B14F-4D97-AF65-F5344CB8AC3E}">
        <p14:creationId xmlns:p14="http://schemas.microsoft.com/office/powerpoint/2010/main" val="1811017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C72B62-0804-41F2-4A7C-EB93BF5DAC95}"/>
              </a:ext>
            </a:extLst>
          </p:cNvPr>
          <p:cNvSpPr>
            <a:spLocks noGrp="1"/>
          </p:cNvSpPr>
          <p:nvPr>
            <p:ph idx="1"/>
          </p:nvPr>
        </p:nvSpPr>
        <p:spPr>
          <a:xfrm>
            <a:off x="0" y="0"/>
            <a:ext cx="12124944" cy="6784848"/>
          </a:xfrm>
        </p:spPr>
        <p:txBody>
          <a:bodyPr>
            <a:normAutofit fontScale="92500" lnSpcReduction="10000"/>
          </a:bodyPr>
          <a:lstStyle/>
          <a:p>
            <a:pPr marL="0" indent="0" algn="l">
              <a:buNone/>
            </a:pPr>
            <a:r>
              <a:rPr lang="ru-RU" b="1" i="0" dirty="0" err="1">
                <a:solidFill>
                  <a:srgbClr val="000000"/>
                </a:solidFill>
                <a:effectLst/>
                <a:latin typeface="Gilroy"/>
              </a:rPr>
              <a:t>Плюси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Використовуючи</a:t>
            </a:r>
            <a:r>
              <a:rPr lang="ru-RU" b="0" i="0" dirty="0">
                <a:solidFill>
                  <a:srgbClr val="000000"/>
                </a:solidFill>
                <a:effectLst/>
                <a:latin typeface="Gilroy"/>
              </a:rPr>
              <a:t> FDD </a:t>
            </a:r>
            <a:r>
              <a:rPr lang="ru-RU" b="0" i="0" dirty="0" err="1">
                <a:solidFill>
                  <a:srgbClr val="000000"/>
                </a:solidFill>
                <a:effectLst/>
                <a:latin typeface="Gilroy"/>
              </a:rPr>
              <a:t>процес</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a:t>
            </a:r>
            <a:r>
              <a:rPr lang="ru-RU" b="0" i="0" dirty="0" err="1">
                <a:solidFill>
                  <a:srgbClr val="000000"/>
                </a:solidFill>
                <a:effectLst/>
                <a:latin typeface="Gilroy"/>
              </a:rPr>
              <a:t>можна</a:t>
            </a:r>
            <a:r>
              <a:rPr lang="ru-RU" b="0" i="0" dirty="0">
                <a:solidFill>
                  <a:srgbClr val="000000"/>
                </a:solidFill>
                <a:effectLst/>
                <a:latin typeface="Gilroy"/>
              </a:rPr>
              <a:t> легко </a:t>
            </a:r>
            <a:r>
              <a:rPr lang="ru-RU" b="0" i="0" dirty="0" err="1">
                <a:solidFill>
                  <a:srgbClr val="000000"/>
                </a:solidFill>
                <a:effectLst/>
                <a:latin typeface="Gilroy"/>
              </a:rPr>
              <a:t>підлаштувати</a:t>
            </a:r>
            <a:r>
              <a:rPr lang="ru-RU" b="0" i="0" dirty="0">
                <a:solidFill>
                  <a:srgbClr val="000000"/>
                </a:solidFill>
                <a:effectLst/>
                <a:latin typeface="Gilroy"/>
              </a:rPr>
              <a:t> </a:t>
            </a:r>
            <a:r>
              <a:rPr lang="ru-RU" b="0" i="0" dirty="0" err="1">
                <a:solidFill>
                  <a:srgbClr val="000000"/>
                </a:solidFill>
                <a:effectLst/>
                <a:latin typeface="Gilroy"/>
              </a:rPr>
              <a:t>під</a:t>
            </a:r>
            <a:r>
              <a:rPr lang="ru-RU" b="0" i="0" dirty="0">
                <a:solidFill>
                  <a:srgbClr val="000000"/>
                </a:solidFill>
                <a:effectLst/>
                <a:latin typeface="Gilroy"/>
              </a:rPr>
              <a:t> </a:t>
            </a:r>
            <a:r>
              <a:rPr lang="ru-RU" b="0" i="0" dirty="0" err="1">
                <a:solidFill>
                  <a:srgbClr val="000000"/>
                </a:solidFill>
                <a:effectLst/>
                <a:latin typeface="Gilroy"/>
              </a:rPr>
              <a:t>вимоги</a:t>
            </a:r>
            <a:r>
              <a:rPr lang="ru-RU" b="0" i="0" dirty="0">
                <a:solidFill>
                  <a:srgbClr val="000000"/>
                </a:solidFill>
                <a:effectLst/>
                <a:latin typeface="Gilroy"/>
              </a:rPr>
              <a:t> </a:t>
            </a:r>
            <a:r>
              <a:rPr lang="ru-RU" b="0" i="0" dirty="0" err="1">
                <a:solidFill>
                  <a:srgbClr val="000000"/>
                </a:solidFill>
                <a:effectLst/>
                <a:latin typeface="Gilroy"/>
              </a:rPr>
              <a:t>власника</a:t>
            </a:r>
            <a:r>
              <a:rPr lang="ru-RU" b="0" i="0" dirty="0">
                <a:solidFill>
                  <a:srgbClr val="000000"/>
                </a:solidFill>
                <a:effectLst/>
                <a:latin typeface="Gilroy"/>
              </a:rPr>
              <a:t> продукту. </a:t>
            </a:r>
            <a:r>
              <a:rPr lang="ru-RU" b="0" i="0" dirty="0" err="1">
                <a:solidFill>
                  <a:srgbClr val="000000"/>
                </a:solidFill>
                <a:effectLst/>
                <a:latin typeface="Gilroy"/>
              </a:rPr>
              <a:t>Методологія</a:t>
            </a:r>
            <a:r>
              <a:rPr lang="ru-RU" b="0" i="0" dirty="0">
                <a:solidFill>
                  <a:srgbClr val="000000"/>
                </a:solidFill>
                <a:effectLst/>
                <a:latin typeface="Gilroy"/>
              </a:rPr>
              <a:t> </a:t>
            </a:r>
            <a:r>
              <a:rPr lang="ru-RU" b="0" i="0" dirty="0" err="1">
                <a:solidFill>
                  <a:srgbClr val="000000"/>
                </a:solidFill>
                <a:effectLst/>
                <a:latin typeface="Gilroy"/>
              </a:rPr>
              <a:t>дозволяє</a:t>
            </a:r>
            <a:r>
              <a:rPr lang="ru-RU" b="0" i="0" dirty="0">
                <a:solidFill>
                  <a:srgbClr val="000000"/>
                </a:solidFill>
                <a:effectLst/>
                <a:latin typeface="Gilroy"/>
              </a:rPr>
              <a:t> </a:t>
            </a:r>
            <a:r>
              <a:rPr lang="ru-RU" b="0" i="0" dirty="0" err="1">
                <a:solidFill>
                  <a:srgbClr val="000000"/>
                </a:solidFill>
                <a:effectLst/>
                <a:latin typeface="Gilroy"/>
              </a:rPr>
              <a:t>швидко</a:t>
            </a:r>
            <a:r>
              <a:rPr lang="ru-RU" b="0" i="0" dirty="0">
                <a:solidFill>
                  <a:srgbClr val="000000"/>
                </a:solidFill>
                <a:effectLst/>
                <a:latin typeface="Gilroy"/>
              </a:rPr>
              <a:t> </a:t>
            </a:r>
            <a:r>
              <a:rPr lang="ru-RU" b="0" i="0" dirty="0" err="1">
                <a:solidFill>
                  <a:srgbClr val="000000"/>
                </a:solidFill>
                <a:effectLst/>
                <a:latin typeface="Gilroy"/>
              </a:rPr>
              <a:t>реагувати</a:t>
            </a:r>
            <a:r>
              <a:rPr lang="ru-RU" b="0" i="0" dirty="0">
                <a:solidFill>
                  <a:srgbClr val="000000"/>
                </a:solidFill>
                <a:effectLst/>
                <a:latin typeface="Gilroy"/>
              </a:rPr>
              <a:t> за </a:t>
            </a:r>
            <a:r>
              <a:rPr lang="ru-RU" b="0" i="0" dirty="0" err="1">
                <a:solidFill>
                  <a:srgbClr val="000000"/>
                </a:solidFill>
                <a:effectLst/>
                <a:latin typeface="Gilroy"/>
              </a:rPr>
              <a:t>зміни</a:t>
            </a:r>
            <a:r>
              <a:rPr lang="ru-RU" b="0" i="0" dirty="0">
                <a:solidFill>
                  <a:srgbClr val="000000"/>
                </a:solidFill>
                <a:effectLst/>
                <a:latin typeface="Gilroy"/>
              </a:rPr>
              <a:t> </a:t>
            </a:r>
            <a:r>
              <a:rPr lang="ru-RU" b="0" i="0" dirty="0" err="1">
                <a:solidFill>
                  <a:srgbClr val="000000"/>
                </a:solidFill>
                <a:effectLst/>
                <a:latin typeface="Gilroy"/>
              </a:rPr>
              <a:t>пріоритетів</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Функціонально-орієнтована</a:t>
            </a:r>
            <a:r>
              <a:rPr lang="ru-RU" b="0" i="0" dirty="0">
                <a:solidFill>
                  <a:srgbClr val="000000"/>
                </a:solidFill>
                <a:effectLst/>
                <a:latin typeface="Gilroy"/>
              </a:rPr>
              <a:t> </a:t>
            </a:r>
            <a:r>
              <a:rPr lang="ru-RU" b="0" i="0" dirty="0" err="1">
                <a:solidFill>
                  <a:srgbClr val="000000"/>
                </a:solidFill>
                <a:effectLst/>
                <a:latin typeface="Gilroy"/>
              </a:rPr>
              <a:t>технологія</a:t>
            </a:r>
            <a:r>
              <a:rPr lang="ru-RU" b="0" i="0" dirty="0">
                <a:solidFill>
                  <a:srgbClr val="000000"/>
                </a:solidFill>
                <a:effectLst/>
                <a:latin typeface="Gilroy"/>
              </a:rPr>
              <a:t> </a:t>
            </a:r>
            <a:r>
              <a:rPr lang="ru-RU" b="0" i="0" dirty="0" err="1">
                <a:solidFill>
                  <a:srgbClr val="000000"/>
                </a:solidFill>
                <a:effectLst/>
                <a:latin typeface="Gilroy"/>
              </a:rPr>
              <a:t>наголошує</a:t>
            </a:r>
            <a:r>
              <a:rPr lang="ru-RU" b="0" i="0" dirty="0">
                <a:solidFill>
                  <a:srgbClr val="000000"/>
                </a:solidFill>
                <a:effectLst/>
                <a:latin typeface="Gilroy"/>
              </a:rPr>
              <a:t> на </a:t>
            </a:r>
            <a:r>
              <a:rPr lang="ru-RU" b="0" i="0" dirty="0" err="1">
                <a:solidFill>
                  <a:srgbClr val="000000"/>
                </a:solidFill>
                <a:effectLst/>
                <a:latin typeface="Gilroy"/>
              </a:rPr>
              <a:t>швидке</a:t>
            </a:r>
            <a:r>
              <a:rPr lang="ru-RU" b="0" i="0" dirty="0">
                <a:solidFill>
                  <a:srgbClr val="000000"/>
                </a:solidFill>
                <a:effectLst/>
                <a:latin typeface="Gilroy"/>
              </a:rPr>
              <a:t> </a:t>
            </a:r>
            <a:r>
              <a:rPr lang="ru-RU" b="0" i="0" dirty="0" err="1">
                <a:solidFill>
                  <a:srgbClr val="000000"/>
                </a:solidFill>
                <a:effectLst/>
                <a:latin typeface="Gilroy"/>
              </a:rPr>
              <a:t>створення</a:t>
            </a:r>
            <a:r>
              <a:rPr lang="ru-RU" b="0" i="0" dirty="0">
                <a:solidFill>
                  <a:srgbClr val="000000"/>
                </a:solidFill>
                <a:effectLst/>
                <a:latin typeface="Gilroy"/>
              </a:rPr>
              <a:t> </a:t>
            </a:r>
            <a:r>
              <a:rPr lang="ru-RU" b="0" i="0" dirty="0" err="1">
                <a:solidFill>
                  <a:srgbClr val="000000"/>
                </a:solidFill>
                <a:effectLst/>
                <a:latin typeface="Gilroy"/>
              </a:rPr>
              <a:t>основних</a:t>
            </a:r>
            <a:r>
              <a:rPr lang="ru-RU" b="0" i="0" dirty="0">
                <a:solidFill>
                  <a:srgbClr val="000000"/>
                </a:solidFill>
                <a:effectLst/>
                <a:latin typeface="Gilroy"/>
              </a:rPr>
              <a:t> </a:t>
            </a:r>
            <a:r>
              <a:rPr lang="ru-RU" b="0" i="0" dirty="0" err="1">
                <a:solidFill>
                  <a:srgbClr val="000000"/>
                </a:solidFill>
                <a:effectLst/>
                <a:latin typeface="Gilroy"/>
              </a:rPr>
              <a:t>функцій</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Включає</a:t>
            </a:r>
            <a:r>
              <a:rPr lang="ru-RU" b="0" i="0" dirty="0">
                <a:solidFill>
                  <a:srgbClr val="000000"/>
                </a:solidFill>
                <a:effectLst/>
                <a:latin typeface="Gilroy"/>
              </a:rPr>
              <a:t> </a:t>
            </a:r>
            <a:r>
              <a:rPr lang="ru-RU" b="0" i="0" dirty="0" err="1">
                <a:solidFill>
                  <a:srgbClr val="000000"/>
                </a:solidFill>
                <a:effectLst/>
                <a:latin typeface="Gilroy"/>
              </a:rPr>
              <a:t>ефективні</a:t>
            </a:r>
            <a:r>
              <a:rPr lang="ru-RU" b="0" i="0" dirty="0">
                <a:solidFill>
                  <a:srgbClr val="000000"/>
                </a:solidFill>
                <a:effectLst/>
                <a:latin typeface="Gilroy"/>
              </a:rPr>
              <a:t> </a:t>
            </a:r>
            <a:r>
              <a:rPr lang="ru-RU" b="0" i="0" dirty="0" err="1">
                <a:solidFill>
                  <a:srgbClr val="000000"/>
                </a:solidFill>
                <a:effectLst/>
                <a:latin typeface="Gilroy"/>
              </a:rPr>
              <a:t>методи</a:t>
            </a:r>
            <a:r>
              <a:rPr lang="ru-RU" b="0" i="0" dirty="0">
                <a:solidFill>
                  <a:srgbClr val="000000"/>
                </a:solidFill>
                <a:effectLst/>
                <a:latin typeface="Gilroy"/>
              </a:rPr>
              <a:t> </a:t>
            </a:r>
            <a:r>
              <a:rPr lang="ru-RU" b="0" i="0" dirty="0" err="1">
                <a:solidFill>
                  <a:srgbClr val="000000"/>
                </a:solidFill>
                <a:effectLst/>
                <a:latin typeface="Gilroy"/>
              </a:rPr>
              <a:t>управління</a:t>
            </a:r>
            <a:r>
              <a:rPr lang="ru-RU" b="0" i="0" dirty="0">
                <a:solidFill>
                  <a:srgbClr val="000000"/>
                </a:solidFill>
                <a:effectLst/>
                <a:latin typeface="Gilroy"/>
              </a:rPr>
              <a:t> проектами, </a:t>
            </a:r>
            <a:r>
              <a:rPr lang="ru-RU" b="0" i="0" dirty="0" err="1">
                <a:solidFill>
                  <a:srgbClr val="000000"/>
                </a:solidFill>
                <a:effectLst/>
                <a:latin typeface="Gilroy"/>
              </a:rPr>
              <a:t>наприклад</a:t>
            </a:r>
            <a:r>
              <a:rPr lang="ru-RU" b="0" i="0" dirty="0">
                <a:solidFill>
                  <a:srgbClr val="000000"/>
                </a:solidFill>
                <a:effectLst/>
                <a:latin typeface="Gilroy"/>
              </a:rPr>
              <a:t> </a:t>
            </a:r>
            <a:r>
              <a:rPr lang="ru-RU" b="0" i="0" dirty="0" err="1">
                <a:solidFill>
                  <a:srgbClr val="000000"/>
                </a:solidFill>
                <a:effectLst/>
                <a:latin typeface="Gilroy"/>
              </a:rPr>
              <a:t>використання</a:t>
            </a:r>
            <a:r>
              <a:rPr lang="ru-RU" b="0" i="0" dirty="0">
                <a:solidFill>
                  <a:srgbClr val="000000"/>
                </a:solidFill>
                <a:effectLst/>
                <a:latin typeface="Gilroy"/>
              </a:rPr>
              <a:t> </a:t>
            </a:r>
            <a:r>
              <a:rPr lang="ru-RU" b="0" i="0" dirty="0" err="1">
                <a:solidFill>
                  <a:srgbClr val="000000"/>
                </a:solidFill>
                <a:effectLst/>
                <a:latin typeface="Gilroy"/>
              </a:rPr>
              <a:t>обмежених</a:t>
            </a:r>
            <a:r>
              <a:rPr lang="ru-RU" b="0" i="0" dirty="0">
                <a:solidFill>
                  <a:srgbClr val="000000"/>
                </a:solidFill>
                <a:effectLst/>
                <a:latin typeface="Gilroy"/>
              </a:rPr>
              <a:t> за часом </a:t>
            </a:r>
            <a:r>
              <a:rPr lang="ru-RU" b="0" i="0" dirty="0" err="1">
                <a:solidFill>
                  <a:srgbClr val="000000"/>
                </a:solidFill>
                <a:effectLst/>
                <a:latin typeface="Gilroy"/>
              </a:rPr>
              <a:t>циклів</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дозволяє</a:t>
            </a:r>
            <a:r>
              <a:rPr lang="ru-RU" b="0" i="0" dirty="0">
                <a:solidFill>
                  <a:srgbClr val="000000"/>
                </a:solidFill>
                <a:effectLst/>
                <a:latin typeface="Gilroy"/>
              </a:rPr>
              <a:t> </a:t>
            </a:r>
            <a:r>
              <a:rPr lang="ru-RU" b="0" i="0" dirty="0" err="1">
                <a:solidFill>
                  <a:srgbClr val="000000"/>
                </a:solidFill>
                <a:effectLst/>
                <a:latin typeface="Gilroy"/>
              </a:rPr>
              <a:t>забезпечити</a:t>
            </a:r>
            <a:r>
              <a:rPr lang="ru-RU" b="0" i="0" dirty="0">
                <a:solidFill>
                  <a:srgbClr val="000000"/>
                </a:solidFill>
                <a:effectLst/>
                <a:latin typeface="Gilroy"/>
              </a:rPr>
              <a:t> </a:t>
            </a:r>
            <a:r>
              <a:rPr lang="ru-RU" b="0" i="0" dirty="0" err="1">
                <a:solidFill>
                  <a:srgbClr val="000000"/>
                </a:solidFill>
                <a:effectLst/>
                <a:latin typeface="Gilroy"/>
              </a:rPr>
              <a:t>досягнення</a:t>
            </a:r>
            <a:r>
              <a:rPr lang="ru-RU" b="0" i="0" dirty="0">
                <a:solidFill>
                  <a:srgbClr val="000000"/>
                </a:solidFill>
                <a:effectLst/>
                <a:latin typeface="Gilroy"/>
              </a:rPr>
              <a:t> </a:t>
            </a:r>
            <a:r>
              <a:rPr lang="ru-RU" b="0" i="0" dirty="0" err="1">
                <a:solidFill>
                  <a:srgbClr val="000000"/>
                </a:solidFill>
                <a:effectLst/>
                <a:latin typeface="Gilroy"/>
              </a:rPr>
              <a:t>поставленої</a:t>
            </a:r>
            <a:r>
              <a:rPr lang="ru-RU" b="0" i="0" dirty="0">
                <a:solidFill>
                  <a:srgbClr val="000000"/>
                </a:solidFill>
                <a:effectLst/>
                <a:latin typeface="Gilroy"/>
              </a:rPr>
              <a:t> мети.</a:t>
            </a:r>
          </a:p>
          <a:p>
            <a:pPr algn="l">
              <a:buFont typeface="Arial" panose="020B0604020202020204" pitchFamily="34" charset="0"/>
              <a:buChar char="•"/>
            </a:pPr>
            <a:endParaRPr lang="ru-RU" b="0" i="0" dirty="0">
              <a:solidFill>
                <a:srgbClr val="000000"/>
              </a:solidFill>
              <a:effectLst/>
              <a:latin typeface="Gilroy"/>
            </a:endParaRPr>
          </a:p>
          <a:p>
            <a:pPr marL="0" indent="0" algn="l">
              <a:buNone/>
            </a:pPr>
            <a:r>
              <a:rPr lang="ru-RU" b="1" i="0" dirty="0" err="1">
                <a:solidFill>
                  <a:srgbClr val="000000"/>
                </a:solidFill>
                <a:effectLst/>
                <a:latin typeface="Gilroy"/>
              </a:rPr>
              <a:t>Мінуси</a:t>
            </a:r>
            <a:endParaRPr lang="ru-RU" b="1" i="0" dirty="0">
              <a:solidFill>
                <a:srgbClr val="000000"/>
              </a:solidFill>
              <a:effectLst/>
              <a:latin typeface="Gilroy"/>
            </a:endParaRPr>
          </a:p>
          <a:p>
            <a:pPr algn="l">
              <a:buFont typeface="Arial" panose="020B0604020202020204" pitchFamily="34" charset="0"/>
              <a:buChar char="•"/>
            </a:pPr>
            <a:r>
              <a:rPr lang="ru-RU" b="0" i="0" dirty="0">
                <a:solidFill>
                  <a:srgbClr val="000000"/>
                </a:solidFill>
                <a:effectLst/>
                <a:latin typeface="Gilroy"/>
              </a:rPr>
              <a:t>Не </a:t>
            </a:r>
            <a:r>
              <a:rPr lang="ru-RU" b="0" i="0" dirty="0" err="1">
                <a:solidFill>
                  <a:srgbClr val="000000"/>
                </a:solidFill>
                <a:effectLst/>
                <a:latin typeface="Gilroy"/>
              </a:rPr>
              <a:t>дуже</a:t>
            </a:r>
            <a:r>
              <a:rPr lang="ru-RU" b="0" i="0" dirty="0">
                <a:solidFill>
                  <a:srgbClr val="000000"/>
                </a:solidFill>
                <a:effectLst/>
                <a:latin typeface="Gilroy"/>
              </a:rPr>
              <a:t> добре </a:t>
            </a:r>
            <a:r>
              <a:rPr lang="ru-RU" b="0" i="0" dirty="0" err="1">
                <a:solidFill>
                  <a:srgbClr val="000000"/>
                </a:solidFill>
                <a:effectLst/>
                <a:latin typeface="Gilroy"/>
              </a:rPr>
              <a:t>підходить</a:t>
            </a:r>
            <a:r>
              <a:rPr lang="ru-RU" b="0" i="0" dirty="0">
                <a:solidFill>
                  <a:srgbClr val="000000"/>
                </a:solidFill>
                <a:effectLst/>
                <a:latin typeface="Gilroy"/>
              </a:rPr>
              <a:t> для невеликих </a:t>
            </a:r>
            <a:r>
              <a:rPr lang="ru-RU" b="0" i="0" dirty="0" err="1">
                <a:solidFill>
                  <a:srgbClr val="000000"/>
                </a:solidFill>
                <a:effectLst/>
                <a:latin typeface="Gilroy"/>
              </a:rPr>
              <a:t>проектів</a:t>
            </a:r>
            <a:r>
              <a:rPr lang="ru-RU" b="0" i="0" dirty="0">
                <a:solidFill>
                  <a:srgbClr val="000000"/>
                </a:solidFill>
                <a:effectLst/>
                <a:latin typeface="Gilroy"/>
              </a:rPr>
              <a:t> та для </a:t>
            </a:r>
            <a:r>
              <a:rPr lang="ru-RU" b="0" i="0" dirty="0" err="1">
                <a:solidFill>
                  <a:srgbClr val="000000"/>
                </a:solidFill>
                <a:effectLst/>
                <a:latin typeface="Gilroy"/>
              </a:rPr>
              <a:t>проектів</a:t>
            </a:r>
            <a:r>
              <a:rPr lang="ru-RU" b="0" i="0" dirty="0">
                <a:solidFill>
                  <a:srgbClr val="000000"/>
                </a:solidFill>
                <a:effectLst/>
                <a:latin typeface="Gilroy"/>
              </a:rPr>
              <a:t>, в </a:t>
            </a:r>
            <a:r>
              <a:rPr lang="ru-RU" b="0" i="0" dirty="0" err="1">
                <a:solidFill>
                  <a:srgbClr val="000000"/>
                </a:solidFill>
                <a:effectLst/>
                <a:latin typeface="Gilroy"/>
              </a:rPr>
              <a:t>яких</a:t>
            </a:r>
            <a:r>
              <a:rPr lang="ru-RU" b="0" i="0" dirty="0">
                <a:solidFill>
                  <a:srgbClr val="000000"/>
                </a:solidFill>
                <a:effectLst/>
                <a:latin typeface="Gilroy"/>
              </a:rPr>
              <a:t> </a:t>
            </a:r>
            <a:r>
              <a:rPr lang="ru-RU" b="0" i="0" dirty="0" err="1">
                <a:solidFill>
                  <a:srgbClr val="000000"/>
                </a:solidFill>
                <a:effectLst/>
                <a:latin typeface="Gilroy"/>
              </a:rPr>
              <a:t>працює</a:t>
            </a:r>
            <a:r>
              <a:rPr lang="ru-RU" b="0" i="0" dirty="0">
                <a:solidFill>
                  <a:srgbClr val="000000"/>
                </a:solidFill>
                <a:effectLst/>
                <a:latin typeface="Gilroy"/>
              </a:rPr>
              <a:t> </a:t>
            </a:r>
            <a:r>
              <a:rPr lang="ru-RU" b="0" i="0" dirty="0" err="1">
                <a:solidFill>
                  <a:srgbClr val="000000"/>
                </a:solidFill>
                <a:effectLst/>
                <a:latin typeface="Gilroy"/>
              </a:rPr>
              <a:t>лише</a:t>
            </a:r>
            <a:r>
              <a:rPr lang="ru-RU" b="0" i="0" dirty="0">
                <a:solidFill>
                  <a:srgbClr val="000000"/>
                </a:solidFill>
                <a:effectLst/>
                <a:latin typeface="Gilroy"/>
              </a:rPr>
              <a:t> один </a:t>
            </a:r>
            <a:r>
              <a:rPr lang="ru-RU" b="0" i="0" dirty="0" err="1">
                <a:solidFill>
                  <a:srgbClr val="000000"/>
                </a:solidFill>
                <a:effectLst/>
                <a:latin typeface="Gilroy"/>
              </a:rPr>
              <a:t>розробник</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Найменшою</a:t>
            </a:r>
            <a:r>
              <a:rPr lang="ru-RU" b="0" i="0" dirty="0">
                <a:solidFill>
                  <a:srgbClr val="000000"/>
                </a:solidFill>
                <a:effectLst/>
                <a:latin typeface="Gilroy"/>
              </a:rPr>
              <a:t> </a:t>
            </a:r>
            <a:r>
              <a:rPr lang="ru-RU" b="0" i="0" dirty="0" err="1">
                <a:solidFill>
                  <a:srgbClr val="000000"/>
                </a:solidFill>
                <a:effectLst/>
                <a:latin typeface="Gilroy"/>
              </a:rPr>
              <a:t>мірою</a:t>
            </a:r>
            <a:r>
              <a:rPr lang="ru-RU" b="0" i="0" dirty="0">
                <a:solidFill>
                  <a:srgbClr val="000000"/>
                </a:solidFill>
                <a:effectLst/>
                <a:latin typeface="Gilroy"/>
              </a:rPr>
              <a:t>, </a:t>
            </a:r>
            <a:r>
              <a:rPr lang="ru-RU" b="0" i="0" dirty="0" err="1">
                <a:solidFill>
                  <a:srgbClr val="000000"/>
                </a:solidFill>
                <a:effectLst/>
                <a:latin typeface="Gilroy"/>
              </a:rPr>
              <a:t>ніж</a:t>
            </a:r>
            <a:r>
              <a:rPr lang="ru-RU" b="0" i="0" dirty="0">
                <a:solidFill>
                  <a:srgbClr val="000000"/>
                </a:solidFill>
                <a:effectLst/>
                <a:latin typeface="Gilroy"/>
              </a:rPr>
              <a:t> </a:t>
            </a:r>
            <a:r>
              <a:rPr lang="ru-RU" b="0" i="0" dirty="0" err="1">
                <a:solidFill>
                  <a:srgbClr val="000000"/>
                </a:solidFill>
                <a:effectLst/>
                <a:latin typeface="Gilroy"/>
              </a:rPr>
              <a:t>інші</a:t>
            </a:r>
            <a:r>
              <a:rPr lang="ru-RU" b="0" i="0" dirty="0">
                <a:solidFill>
                  <a:srgbClr val="000000"/>
                </a:solidFill>
                <a:effectLst/>
                <a:latin typeface="Gilroy"/>
              </a:rPr>
              <a:t> </a:t>
            </a:r>
            <a:r>
              <a:rPr lang="ru-RU" b="0" i="0" dirty="0" err="1">
                <a:solidFill>
                  <a:srgbClr val="000000"/>
                </a:solidFill>
                <a:effectLst/>
                <a:latin typeface="Gilroy"/>
              </a:rPr>
              <a:t>Agile-підходи</a:t>
            </a:r>
            <a:r>
              <a:rPr lang="ru-RU" b="0" i="0" dirty="0">
                <a:solidFill>
                  <a:srgbClr val="000000"/>
                </a:solidFill>
                <a:effectLst/>
                <a:latin typeface="Gilroy"/>
              </a:rPr>
              <a:t>, </a:t>
            </a:r>
            <a:r>
              <a:rPr lang="ru-RU" b="0" i="0" dirty="0" err="1">
                <a:solidFill>
                  <a:srgbClr val="000000"/>
                </a:solidFill>
                <a:effectLst/>
                <a:latin typeface="Gilroy"/>
              </a:rPr>
              <a:t>орієнтована</a:t>
            </a:r>
            <a:r>
              <a:rPr lang="ru-RU" b="0" i="0" dirty="0">
                <a:solidFill>
                  <a:srgbClr val="000000"/>
                </a:solidFill>
                <a:effectLst/>
                <a:latin typeface="Gilroy"/>
              </a:rPr>
              <a:t> на </a:t>
            </a:r>
            <a:r>
              <a:rPr lang="ru-RU" b="0" i="0" dirty="0" err="1">
                <a:solidFill>
                  <a:srgbClr val="000000"/>
                </a:solidFill>
                <a:effectLst/>
                <a:latin typeface="Gilroy"/>
              </a:rPr>
              <a:t>безпосередню</a:t>
            </a:r>
            <a:r>
              <a:rPr lang="ru-RU" b="0" i="0" dirty="0">
                <a:solidFill>
                  <a:srgbClr val="000000"/>
                </a:solidFill>
                <a:effectLst/>
                <a:latin typeface="Gilroy"/>
              </a:rPr>
              <a:t> участь </a:t>
            </a:r>
            <a:r>
              <a:rPr lang="ru-RU" b="0" i="0" dirty="0" err="1">
                <a:solidFill>
                  <a:srgbClr val="000000"/>
                </a:solidFill>
                <a:effectLst/>
                <a:latin typeface="Gilroy"/>
              </a:rPr>
              <a:t>власника</a:t>
            </a:r>
            <a:r>
              <a:rPr lang="ru-RU" b="0" i="0" dirty="0">
                <a:solidFill>
                  <a:srgbClr val="000000"/>
                </a:solidFill>
                <a:effectLst/>
                <a:latin typeface="Gilroy"/>
              </a:rPr>
              <a:t> продукту.</a:t>
            </a:r>
          </a:p>
          <a:p>
            <a:pPr algn="l">
              <a:buFont typeface="Arial" panose="020B0604020202020204" pitchFamily="34" charset="0"/>
              <a:buChar char="•"/>
            </a:pPr>
            <a:r>
              <a:rPr lang="ru-RU" b="0" i="0" dirty="0">
                <a:solidFill>
                  <a:srgbClr val="000000"/>
                </a:solidFill>
                <a:effectLst/>
                <a:latin typeface="Gilroy"/>
              </a:rPr>
              <a:t>Велика </a:t>
            </a:r>
            <a:r>
              <a:rPr lang="ru-RU" b="0" i="0" dirty="0" err="1">
                <a:solidFill>
                  <a:srgbClr val="000000"/>
                </a:solidFill>
                <a:effectLst/>
                <a:latin typeface="Gilroy"/>
              </a:rPr>
              <a:t>відповідальність</a:t>
            </a:r>
            <a:r>
              <a:rPr lang="ru-RU" b="0" i="0" dirty="0">
                <a:solidFill>
                  <a:srgbClr val="000000"/>
                </a:solidFill>
                <a:effectLst/>
                <a:latin typeface="Gilroy"/>
              </a:rPr>
              <a:t> </a:t>
            </a:r>
            <a:r>
              <a:rPr lang="ru-RU" b="0" i="0" dirty="0" err="1">
                <a:solidFill>
                  <a:srgbClr val="000000"/>
                </a:solidFill>
                <a:effectLst/>
                <a:latin typeface="Gilroy"/>
              </a:rPr>
              <a:t>лягає</a:t>
            </a:r>
            <a:r>
              <a:rPr lang="ru-RU" b="0" i="0" dirty="0">
                <a:solidFill>
                  <a:srgbClr val="000000"/>
                </a:solidFill>
                <a:effectLst/>
                <a:latin typeface="Gilroy"/>
              </a:rPr>
              <a:t> на </a:t>
            </a:r>
            <a:r>
              <a:rPr lang="ru-RU" b="0" i="0" dirty="0" err="1">
                <a:solidFill>
                  <a:srgbClr val="000000"/>
                </a:solidFill>
                <a:effectLst/>
                <a:latin typeface="Gilroy"/>
              </a:rPr>
              <a:t>плечі</a:t>
            </a:r>
            <a:r>
              <a:rPr lang="ru-RU" b="0" i="0" dirty="0">
                <a:solidFill>
                  <a:srgbClr val="000000"/>
                </a:solidFill>
                <a:effectLst/>
                <a:latin typeface="Gilroy"/>
              </a:rPr>
              <a:t> головного </a:t>
            </a:r>
            <a:r>
              <a:rPr lang="ru-RU" b="0" i="0" dirty="0" err="1">
                <a:solidFill>
                  <a:srgbClr val="000000"/>
                </a:solidFill>
                <a:effectLst/>
                <a:latin typeface="Gilroy"/>
              </a:rPr>
              <a:t>програміста</a:t>
            </a:r>
            <a:r>
              <a:rPr lang="ru-RU" b="0" i="0" dirty="0">
                <a:solidFill>
                  <a:srgbClr val="000000"/>
                </a:solidFill>
                <a:effectLst/>
                <a:latin typeface="Gilroy"/>
              </a:rPr>
              <a:t>, </a:t>
            </a:r>
            <a:r>
              <a:rPr lang="ru-RU" b="0" i="0" dirty="0" err="1">
                <a:solidFill>
                  <a:srgbClr val="000000"/>
                </a:solidFill>
                <a:effectLst/>
                <a:latin typeface="Gilroy"/>
              </a:rPr>
              <a:t>який</a:t>
            </a:r>
            <a:r>
              <a:rPr lang="ru-RU" b="0" i="0" dirty="0">
                <a:solidFill>
                  <a:srgbClr val="000000"/>
                </a:solidFill>
                <a:effectLst/>
                <a:latin typeface="Gilroy"/>
              </a:rPr>
              <a:t> повинен </a:t>
            </a:r>
            <a:r>
              <a:rPr lang="ru-RU" b="0" i="0" dirty="0" err="1">
                <a:solidFill>
                  <a:srgbClr val="000000"/>
                </a:solidFill>
                <a:effectLst/>
                <a:latin typeface="Gilroy"/>
              </a:rPr>
              <a:t>виконувати</a:t>
            </a:r>
            <a:r>
              <a:rPr lang="ru-RU" b="0" i="0" dirty="0">
                <a:solidFill>
                  <a:srgbClr val="000000"/>
                </a:solidFill>
                <a:effectLst/>
                <a:latin typeface="Gilroy"/>
              </a:rPr>
              <a:t> </a:t>
            </a:r>
            <a:r>
              <a:rPr lang="ru-RU" b="0" i="0" dirty="0" err="1">
                <a:solidFill>
                  <a:srgbClr val="000000"/>
                </a:solidFill>
                <a:effectLst/>
                <a:latin typeface="Gilroy"/>
              </a:rPr>
              <a:t>функції</a:t>
            </a:r>
            <a:r>
              <a:rPr lang="ru-RU" b="0" i="0" dirty="0">
                <a:solidFill>
                  <a:srgbClr val="000000"/>
                </a:solidFill>
                <a:effectLst/>
                <a:latin typeface="Gilroy"/>
              </a:rPr>
              <a:t> координатора, </a:t>
            </a:r>
            <a:r>
              <a:rPr lang="ru-RU" b="0" i="0" dirty="0" err="1">
                <a:solidFill>
                  <a:srgbClr val="000000"/>
                </a:solidFill>
                <a:effectLst/>
                <a:latin typeface="Gilroy"/>
              </a:rPr>
              <a:t>провідного</a:t>
            </a:r>
            <a:r>
              <a:rPr lang="ru-RU" b="0" i="0" dirty="0">
                <a:solidFill>
                  <a:srgbClr val="000000"/>
                </a:solidFill>
                <a:effectLst/>
                <a:latin typeface="Gilroy"/>
              </a:rPr>
              <a:t> дизайнера і наставника для </a:t>
            </a:r>
            <a:r>
              <a:rPr lang="ru-RU" b="0" i="0" dirty="0" err="1">
                <a:solidFill>
                  <a:srgbClr val="000000"/>
                </a:solidFill>
                <a:effectLst/>
                <a:latin typeface="Gilroy"/>
              </a:rPr>
              <a:t>нових</a:t>
            </a:r>
            <a:r>
              <a:rPr lang="ru-RU" b="0" i="0" dirty="0">
                <a:solidFill>
                  <a:srgbClr val="000000"/>
                </a:solidFill>
                <a:effectLst/>
                <a:latin typeface="Gilroy"/>
              </a:rPr>
              <a:t> </a:t>
            </a:r>
            <a:r>
              <a:rPr lang="ru-RU" b="0" i="0" dirty="0" err="1">
                <a:solidFill>
                  <a:srgbClr val="000000"/>
                </a:solidFill>
                <a:effectLst/>
                <a:latin typeface="Gilroy"/>
              </a:rPr>
              <a:t>членів</a:t>
            </a:r>
            <a:r>
              <a:rPr lang="ru-RU" b="0" i="0" dirty="0">
                <a:solidFill>
                  <a:srgbClr val="000000"/>
                </a:solidFill>
                <a:effectLst/>
                <a:latin typeface="Gilroy"/>
              </a:rPr>
              <a:t> </a:t>
            </a:r>
            <a:r>
              <a:rPr lang="ru-RU" b="0" i="0" dirty="0" err="1">
                <a:solidFill>
                  <a:srgbClr val="000000"/>
                </a:solidFill>
                <a:effectLst/>
                <a:latin typeface="Gilroy"/>
              </a:rPr>
              <a:t>команди</a:t>
            </a:r>
            <a:r>
              <a:rPr lang="ru-RU" b="0" i="0" dirty="0">
                <a:solidFill>
                  <a:srgbClr val="000000"/>
                </a:solidFill>
                <a:effectLst/>
                <a:latin typeface="Gilroy"/>
              </a:rPr>
              <a:t>.</a:t>
            </a:r>
          </a:p>
          <a:p>
            <a:endParaRPr lang="en-US" dirty="0"/>
          </a:p>
        </p:txBody>
      </p:sp>
    </p:spTree>
    <p:extLst>
      <p:ext uri="{BB962C8B-B14F-4D97-AF65-F5344CB8AC3E}">
        <p14:creationId xmlns:p14="http://schemas.microsoft.com/office/powerpoint/2010/main" val="2814738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E6050-061E-9913-83D6-52F6966727FF}"/>
              </a:ext>
            </a:extLst>
          </p:cNvPr>
          <p:cNvSpPr>
            <a:spLocks noGrp="1"/>
          </p:cNvSpPr>
          <p:nvPr>
            <p:ph type="title"/>
          </p:nvPr>
        </p:nvSpPr>
        <p:spPr/>
        <p:txBody>
          <a:bodyPr/>
          <a:lstStyle/>
          <a:p>
            <a:r>
              <a:rPr lang="ru-RU" b="1" i="0" dirty="0">
                <a:solidFill>
                  <a:srgbClr val="000000"/>
                </a:solidFill>
                <a:effectLst/>
                <a:latin typeface="Gilroy"/>
              </a:rPr>
              <a:t>Кому </a:t>
            </a:r>
            <a:r>
              <a:rPr lang="ru-RU" b="1" i="0" dirty="0" err="1">
                <a:solidFill>
                  <a:srgbClr val="000000"/>
                </a:solidFill>
                <a:effectLst/>
                <a:latin typeface="Gilroy"/>
              </a:rPr>
              <a:t>підходить</a:t>
            </a:r>
            <a:endParaRPr lang="en-US" dirty="0"/>
          </a:p>
        </p:txBody>
      </p:sp>
      <p:sp>
        <p:nvSpPr>
          <p:cNvPr id="3" name="Content Placeholder 2">
            <a:extLst>
              <a:ext uri="{FF2B5EF4-FFF2-40B4-BE49-F238E27FC236}">
                <a16:creationId xmlns:a16="http://schemas.microsoft.com/office/drawing/2014/main" id="{8CB6855F-A276-15C7-E705-D4DFCFA94CDB}"/>
              </a:ext>
            </a:extLst>
          </p:cNvPr>
          <p:cNvSpPr>
            <a:spLocks noGrp="1"/>
          </p:cNvSpPr>
          <p:nvPr>
            <p:ph idx="1"/>
          </p:nvPr>
        </p:nvSpPr>
        <p:spPr/>
        <p:txBody>
          <a:bodyPr/>
          <a:lstStyle/>
          <a:p>
            <a:r>
              <a:rPr lang="ru-RU" b="0" i="0" dirty="0">
                <a:solidFill>
                  <a:srgbClr val="000000"/>
                </a:solidFill>
                <a:effectLst/>
                <a:latin typeface="Gilroy"/>
              </a:rPr>
              <a:t>FDD </a:t>
            </a:r>
            <a:r>
              <a:rPr lang="ru-RU" b="0" i="0" dirty="0" err="1">
                <a:solidFill>
                  <a:srgbClr val="000000"/>
                </a:solidFill>
                <a:effectLst/>
                <a:latin typeface="Gilroy"/>
              </a:rPr>
              <a:t>підходить</a:t>
            </a:r>
            <a:r>
              <a:rPr lang="ru-RU" b="0" i="0" dirty="0">
                <a:solidFill>
                  <a:srgbClr val="000000"/>
                </a:solidFill>
                <a:effectLst/>
                <a:latin typeface="Gilroy"/>
              </a:rPr>
              <a:t> для команд,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шукають</a:t>
            </a:r>
            <a:r>
              <a:rPr lang="ru-RU" b="0" i="0" dirty="0">
                <a:solidFill>
                  <a:srgbClr val="000000"/>
                </a:solidFill>
                <a:effectLst/>
                <a:latin typeface="Gilroy"/>
              </a:rPr>
              <a:t> </a:t>
            </a:r>
            <a:r>
              <a:rPr lang="ru-RU" b="0" i="0" dirty="0" err="1">
                <a:solidFill>
                  <a:srgbClr val="000000"/>
                </a:solidFill>
                <a:effectLst/>
                <a:latin typeface="Gilroy"/>
              </a:rPr>
              <a:t>простий</a:t>
            </a:r>
            <a:r>
              <a:rPr lang="ru-RU" b="0" i="0" dirty="0">
                <a:solidFill>
                  <a:srgbClr val="000000"/>
                </a:solidFill>
                <a:effectLst/>
                <a:latin typeface="Gilroy"/>
              </a:rPr>
              <a:t>, </a:t>
            </a:r>
            <a:r>
              <a:rPr lang="ru-RU" b="0" i="0" dirty="0" err="1">
                <a:solidFill>
                  <a:srgbClr val="000000"/>
                </a:solidFill>
                <a:effectLst/>
                <a:latin typeface="Gilroy"/>
              </a:rPr>
              <a:t>масштабований</a:t>
            </a:r>
            <a:r>
              <a:rPr lang="ru-RU" b="0" i="0" dirty="0">
                <a:solidFill>
                  <a:srgbClr val="000000"/>
                </a:solidFill>
                <a:effectLst/>
                <a:latin typeface="Gilroy"/>
              </a:rPr>
              <a:t>, але </a:t>
            </a:r>
            <a:r>
              <a:rPr lang="ru-RU" b="0" i="0" dirty="0" err="1">
                <a:solidFill>
                  <a:srgbClr val="000000"/>
                </a:solidFill>
                <a:effectLst/>
                <a:latin typeface="Gilroy"/>
              </a:rPr>
              <a:t>структурований</a:t>
            </a:r>
            <a:r>
              <a:rPr lang="ru-RU" b="0" i="0" dirty="0">
                <a:solidFill>
                  <a:srgbClr val="000000"/>
                </a:solidFill>
                <a:effectLst/>
                <a:latin typeface="Gilroy"/>
              </a:rPr>
              <a:t> </a:t>
            </a:r>
            <a:r>
              <a:rPr lang="ru-RU" b="0" i="0" dirty="0" err="1">
                <a:solidFill>
                  <a:srgbClr val="000000"/>
                </a:solidFill>
                <a:effectLst/>
                <a:latin typeface="Gilroy"/>
              </a:rPr>
              <a:t>Agile</a:t>
            </a:r>
            <a:r>
              <a:rPr lang="ru-RU" b="0" i="0" dirty="0">
                <a:solidFill>
                  <a:srgbClr val="000000"/>
                </a:solidFill>
                <a:effectLst/>
                <a:latin typeface="Gilroy"/>
              </a:rPr>
              <a:t>-метод, </a:t>
            </a:r>
            <a:r>
              <a:rPr lang="ru-RU" b="0" i="0" dirty="0" err="1">
                <a:solidFill>
                  <a:srgbClr val="000000"/>
                </a:solidFill>
                <a:effectLst/>
                <a:latin typeface="Gilroy"/>
              </a:rPr>
              <a:t>що</a:t>
            </a:r>
            <a:r>
              <a:rPr lang="ru-RU" b="0" i="0" dirty="0">
                <a:solidFill>
                  <a:srgbClr val="000000"/>
                </a:solidFill>
                <a:effectLst/>
                <a:latin typeface="Gilroy"/>
              </a:rPr>
              <a:t> </a:t>
            </a:r>
            <a:r>
              <a:rPr lang="ru-RU" b="0" i="0" dirty="0" err="1">
                <a:solidFill>
                  <a:srgbClr val="000000"/>
                </a:solidFill>
                <a:effectLst/>
                <a:latin typeface="Gilroy"/>
              </a:rPr>
              <a:t>дає</a:t>
            </a:r>
            <a:r>
              <a:rPr lang="ru-RU" b="0" i="0" dirty="0">
                <a:solidFill>
                  <a:srgbClr val="000000"/>
                </a:solidFill>
                <a:effectLst/>
                <a:latin typeface="Gilroy"/>
              </a:rPr>
              <a:t> </a:t>
            </a:r>
            <a:r>
              <a:rPr lang="ru-RU" b="0" i="0" dirty="0" err="1">
                <a:solidFill>
                  <a:srgbClr val="000000"/>
                </a:solidFill>
                <a:effectLst/>
                <a:latin typeface="Gilroy"/>
              </a:rPr>
              <a:t>передбачувані</a:t>
            </a:r>
            <a:r>
              <a:rPr lang="ru-RU" b="0" i="0" dirty="0">
                <a:solidFill>
                  <a:srgbClr val="000000"/>
                </a:solidFill>
                <a:effectLst/>
                <a:latin typeface="Gilroy"/>
              </a:rPr>
              <a:t> </a:t>
            </a:r>
            <a:r>
              <a:rPr lang="ru-RU" b="0" i="0" dirty="0" err="1">
                <a:solidFill>
                  <a:srgbClr val="000000"/>
                </a:solidFill>
                <a:effectLst/>
                <a:latin typeface="Gilroy"/>
              </a:rPr>
              <a:t>результати</a:t>
            </a:r>
            <a:r>
              <a:rPr lang="ru-RU" b="0" i="0" dirty="0">
                <a:solidFill>
                  <a:srgbClr val="000000"/>
                </a:solidFill>
                <a:effectLst/>
                <a:latin typeface="Gilroy"/>
              </a:rPr>
              <a:t>. FDD </a:t>
            </a:r>
            <a:r>
              <a:rPr lang="ru-RU" b="0" i="0" dirty="0" err="1">
                <a:solidFill>
                  <a:srgbClr val="000000"/>
                </a:solidFill>
                <a:effectLst/>
                <a:latin typeface="Gilroy"/>
              </a:rPr>
              <a:t>зручний</a:t>
            </a:r>
            <a:r>
              <a:rPr lang="ru-RU" b="0" i="0" dirty="0">
                <a:solidFill>
                  <a:srgbClr val="000000"/>
                </a:solidFill>
                <a:effectLst/>
                <a:latin typeface="Gilroy"/>
              </a:rPr>
              <a:t> для </a:t>
            </a:r>
            <a:r>
              <a:rPr lang="ru-RU" b="0" i="0" dirty="0" err="1">
                <a:solidFill>
                  <a:srgbClr val="000000"/>
                </a:solidFill>
                <a:effectLst/>
                <a:latin typeface="Gilroy"/>
              </a:rPr>
              <a:t>власника</a:t>
            </a:r>
            <a:r>
              <a:rPr lang="ru-RU" b="0" i="0" dirty="0">
                <a:solidFill>
                  <a:srgbClr val="000000"/>
                </a:solidFill>
                <a:effectLst/>
                <a:latin typeface="Gilroy"/>
              </a:rPr>
              <a:t> продукту та </a:t>
            </a:r>
            <a:r>
              <a:rPr lang="ru-RU" b="0" i="0" dirty="0" err="1">
                <a:solidFill>
                  <a:srgbClr val="000000"/>
                </a:solidFill>
                <a:effectLst/>
                <a:latin typeface="Gilroy"/>
              </a:rPr>
              <a:t>заохочує</a:t>
            </a:r>
            <a:r>
              <a:rPr lang="ru-RU" b="0" i="0" dirty="0">
                <a:solidFill>
                  <a:srgbClr val="000000"/>
                </a:solidFill>
                <a:effectLst/>
                <a:latin typeface="Gilroy"/>
              </a:rPr>
              <a:t> </a:t>
            </a:r>
            <a:r>
              <a:rPr lang="ru-RU" b="0" i="0" dirty="0" err="1">
                <a:solidFill>
                  <a:srgbClr val="000000"/>
                </a:solidFill>
                <a:effectLst/>
                <a:latin typeface="Gilroy"/>
              </a:rPr>
              <a:t>докладну</a:t>
            </a:r>
            <a:r>
              <a:rPr lang="ru-RU" b="0" i="0" dirty="0">
                <a:solidFill>
                  <a:srgbClr val="000000"/>
                </a:solidFill>
                <a:effectLst/>
                <a:latin typeface="Gilroy"/>
              </a:rPr>
              <a:t> </a:t>
            </a:r>
            <a:r>
              <a:rPr lang="ru-RU" b="0" i="0" dirty="0" err="1">
                <a:solidFill>
                  <a:srgbClr val="000000"/>
                </a:solidFill>
                <a:effectLst/>
                <a:latin typeface="Gilroy"/>
              </a:rPr>
              <a:t>документацію</a:t>
            </a:r>
            <a:r>
              <a:rPr lang="ru-RU" b="0" i="0" dirty="0">
                <a:solidFill>
                  <a:srgbClr val="000000"/>
                </a:solidFill>
                <a:effectLst/>
                <a:latin typeface="Gilroy"/>
              </a:rPr>
              <a:t>. </a:t>
            </a:r>
            <a:r>
              <a:rPr lang="ru-RU" b="0" i="0" dirty="0" err="1">
                <a:solidFill>
                  <a:srgbClr val="000000"/>
                </a:solidFill>
                <a:effectLst/>
                <a:latin typeface="Gilroy"/>
              </a:rPr>
              <a:t>Він</a:t>
            </a:r>
            <a:r>
              <a:rPr lang="ru-RU" b="0" i="0" dirty="0">
                <a:solidFill>
                  <a:srgbClr val="000000"/>
                </a:solidFill>
                <a:effectLst/>
                <a:latin typeface="Gilroy"/>
              </a:rPr>
              <a:t> </a:t>
            </a:r>
            <a:r>
              <a:rPr lang="ru-RU" b="0" i="0" dirty="0" err="1">
                <a:solidFill>
                  <a:srgbClr val="000000"/>
                </a:solidFill>
                <a:effectLst/>
                <a:latin typeface="Gilroy"/>
              </a:rPr>
              <a:t>найкраще</a:t>
            </a:r>
            <a:r>
              <a:rPr lang="ru-RU" b="0" i="0" dirty="0">
                <a:solidFill>
                  <a:srgbClr val="000000"/>
                </a:solidFill>
                <a:effectLst/>
                <a:latin typeface="Gilroy"/>
              </a:rPr>
              <a:t> </a:t>
            </a:r>
            <a:r>
              <a:rPr lang="ru-RU" b="0" i="0" dirty="0" err="1">
                <a:solidFill>
                  <a:srgbClr val="000000"/>
                </a:solidFill>
                <a:effectLst/>
                <a:latin typeface="Gilroy"/>
              </a:rPr>
              <a:t>підходить</a:t>
            </a:r>
            <a:r>
              <a:rPr lang="ru-RU" b="0" i="0" dirty="0">
                <a:solidFill>
                  <a:srgbClr val="000000"/>
                </a:solidFill>
                <a:effectLst/>
                <a:latin typeface="Gilroy"/>
              </a:rPr>
              <a:t> для великих </a:t>
            </a:r>
            <a:r>
              <a:rPr lang="ru-RU" b="0" i="0" dirty="0" err="1">
                <a:solidFill>
                  <a:srgbClr val="000000"/>
                </a:solidFill>
                <a:effectLst/>
                <a:latin typeface="Gilroy"/>
              </a:rPr>
              <a:t>проектів</a:t>
            </a:r>
            <a:r>
              <a:rPr lang="ru-RU" b="0" i="0" dirty="0">
                <a:solidFill>
                  <a:srgbClr val="000000"/>
                </a:solidFill>
                <a:effectLst/>
                <a:latin typeface="Gilroy"/>
              </a:rPr>
              <a:t>, в </a:t>
            </a:r>
            <a:r>
              <a:rPr lang="ru-RU" b="0" i="0" dirty="0" err="1">
                <a:solidFill>
                  <a:srgbClr val="000000"/>
                </a:solidFill>
                <a:effectLst/>
                <a:latin typeface="Gilroy"/>
              </a:rPr>
              <a:t>яких</a:t>
            </a:r>
            <a:r>
              <a:rPr lang="ru-RU" b="0" i="0" dirty="0">
                <a:solidFill>
                  <a:srgbClr val="000000"/>
                </a:solidFill>
                <a:effectLst/>
                <a:latin typeface="Gilroy"/>
              </a:rPr>
              <a:t> все ж таки </a:t>
            </a:r>
            <a:r>
              <a:rPr lang="ru-RU" b="0" i="0" dirty="0" err="1">
                <a:solidFill>
                  <a:srgbClr val="000000"/>
                </a:solidFill>
                <a:effectLst/>
                <a:latin typeface="Gilroy"/>
              </a:rPr>
              <a:t>потрібна</a:t>
            </a:r>
            <a:r>
              <a:rPr lang="ru-RU" b="0" i="0" dirty="0">
                <a:solidFill>
                  <a:srgbClr val="000000"/>
                </a:solidFill>
                <a:effectLst/>
                <a:latin typeface="Gilroy"/>
              </a:rPr>
              <a:t> </a:t>
            </a:r>
            <a:r>
              <a:rPr lang="ru-RU" b="0" i="0" dirty="0" err="1">
                <a:solidFill>
                  <a:srgbClr val="000000"/>
                </a:solidFill>
                <a:effectLst/>
                <a:latin typeface="Gilroy"/>
              </a:rPr>
              <a:t>гнучкість</a:t>
            </a:r>
            <a:r>
              <a:rPr lang="ru-RU" b="0" i="0" dirty="0">
                <a:solidFill>
                  <a:srgbClr val="000000"/>
                </a:solidFill>
                <a:effectLst/>
                <a:latin typeface="Gilroy"/>
              </a:rPr>
              <a:t>.</a:t>
            </a:r>
          </a:p>
          <a:p>
            <a:r>
              <a:rPr lang="ru-RU" b="0" i="0" dirty="0" err="1">
                <a:solidFill>
                  <a:srgbClr val="000000"/>
                </a:solidFill>
                <a:effectLst/>
                <a:latin typeface="Gilroy"/>
              </a:rPr>
              <a:t>Однак</a:t>
            </a:r>
            <a:r>
              <a:rPr lang="ru-RU" b="0" i="0" dirty="0">
                <a:solidFill>
                  <a:srgbClr val="000000"/>
                </a:solidFill>
                <a:effectLst/>
                <a:latin typeface="Gilroy"/>
              </a:rPr>
              <a:t> </a:t>
            </a:r>
            <a:r>
              <a:rPr lang="ru-RU" b="0" i="0" dirty="0" err="1">
                <a:solidFill>
                  <a:srgbClr val="000000"/>
                </a:solidFill>
                <a:effectLst/>
                <a:latin typeface="Gilroy"/>
              </a:rPr>
              <a:t>цей</a:t>
            </a:r>
            <a:r>
              <a:rPr lang="ru-RU" b="0" i="0" dirty="0">
                <a:solidFill>
                  <a:srgbClr val="000000"/>
                </a:solidFill>
                <a:effectLst/>
                <a:latin typeface="Gilroy"/>
              </a:rPr>
              <a:t> метод </a:t>
            </a:r>
            <a:r>
              <a:rPr lang="ru-RU" b="0" i="0" dirty="0" err="1">
                <a:solidFill>
                  <a:srgbClr val="000000"/>
                </a:solidFill>
                <a:effectLst/>
                <a:latin typeface="Gilroy"/>
              </a:rPr>
              <a:t>може</a:t>
            </a:r>
            <a:r>
              <a:rPr lang="ru-RU" b="0" i="0" dirty="0">
                <a:solidFill>
                  <a:srgbClr val="000000"/>
                </a:solidFill>
                <a:effectLst/>
                <a:latin typeface="Gilroy"/>
              </a:rPr>
              <a:t> не </a:t>
            </a:r>
            <a:r>
              <a:rPr lang="ru-RU" b="0" i="0" dirty="0" err="1">
                <a:solidFill>
                  <a:srgbClr val="000000"/>
                </a:solidFill>
                <a:effectLst/>
                <a:latin typeface="Gilroy"/>
              </a:rPr>
              <a:t>підійти</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що</a:t>
            </a:r>
            <a:r>
              <a:rPr lang="ru-RU" b="0" i="0" dirty="0">
                <a:solidFill>
                  <a:srgbClr val="000000"/>
                </a:solidFill>
                <a:effectLst/>
                <a:latin typeface="Gilroy"/>
              </a:rPr>
              <a:t> </a:t>
            </a:r>
            <a:r>
              <a:rPr lang="ru-RU" b="0" i="0" dirty="0" err="1">
                <a:solidFill>
                  <a:srgbClr val="000000"/>
                </a:solidFill>
                <a:effectLst/>
                <a:latin typeface="Gilroy"/>
              </a:rPr>
              <a:t>вимагають</a:t>
            </a:r>
            <a:r>
              <a:rPr lang="ru-RU" b="0" i="0" dirty="0">
                <a:solidFill>
                  <a:srgbClr val="000000"/>
                </a:solidFill>
                <a:effectLst/>
                <a:latin typeface="Gilroy"/>
              </a:rPr>
              <a:t> </a:t>
            </a:r>
            <a:r>
              <a:rPr lang="ru-RU" b="0" i="0" dirty="0" err="1">
                <a:solidFill>
                  <a:srgbClr val="000000"/>
                </a:solidFill>
                <a:effectLst/>
                <a:latin typeface="Gilroy"/>
              </a:rPr>
              <a:t>лінійного</a:t>
            </a:r>
            <a:r>
              <a:rPr lang="ru-RU" b="0" i="0" dirty="0">
                <a:solidFill>
                  <a:srgbClr val="000000"/>
                </a:solidFill>
                <a:effectLst/>
                <a:latin typeface="Gilroy"/>
              </a:rPr>
              <a:t> </a:t>
            </a:r>
            <a:r>
              <a:rPr lang="ru-RU" b="0" i="0" dirty="0" err="1">
                <a:solidFill>
                  <a:srgbClr val="000000"/>
                </a:solidFill>
                <a:effectLst/>
                <a:latin typeface="Gilroy"/>
              </a:rPr>
              <a:t>підходу</a:t>
            </a:r>
            <a:r>
              <a:rPr lang="ru-RU" b="0" i="0" dirty="0">
                <a:solidFill>
                  <a:srgbClr val="000000"/>
                </a:solidFill>
                <a:effectLst/>
                <a:latin typeface="Gilroy"/>
              </a:rPr>
              <a:t>. </a:t>
            </a:r>
            <a:r>
              <a:rPr lang="en-US" b="0" i="0" dirty="0">
                <a:solidFill>
                  <a:srgbClr val="000000"/>
                </a:solidFill>
                <a:effectLst/>
                <a:latin typeface="Gilroy"/>
              </a:rPr>
              <a:t>FDD </a:t>
            </a:r>
            <a:r>
              <a:rPr lang="ru-RU" b="0" i="0" dirty="0" err="1">
                <a:solidFill>
                  <a:srgbClr val="000000"/>
                </a:solidFill>
                <a:effectLst/>
                <a:latin typeface="Gilroy"/>
              </a:rPr>
              <a:t>може</a:t>
            </a:r>
            <a:r>
              <a:rPr lang="ru-RU" b="0" i="0" dirty="0">
                <a:solidFill>
                  <a:srgbClr val="000000"/>
                </a:solidFill>
                <a:effectLst/>
                <a:latin typeface="Gilroy"/>
              </a:rPr>
              <a:t> внести </a:t>
            </a:r>
            <a:r>
              <a:rPr lang="ru-RU" b="0" i="0" dirty="0" err="1">
                <a:solidFill>
                  <a:srgbClr val="000000"/>
                </a:solidFill>
                <a:effectLst/>
                <a:latin typeface="Gilroy"/>
              </a:rPr>
              <a:t>зайву</a:t>
            </a:r>
            <a:r>
              <a:rPr lang="ru-RU" b="0" i="0" dirty="0">
                <a:solidFill>
                  <a:srgbClr val="000000"/>
                </a:solidFill>
                <a:effectLst/>
                <a:latin typeface="Gilroy"/>
              </a:rPr>
              <a:t> </a:t>
            </a:r>
            <a:r>
              <a:rPr lang="ru-RU" b="0" i="0" dirty="0" err="1">
                <a:solidFill>
                  <a:srgbClr val="000000"/>
                </a:solidFill>
                <a:effectLst/>
                <a:latin typeface="Gilroy"/>
              </a:rPr>
              <a:t>складність</a:t>
            </a:r>
            <a:r>
              <a:rPr lang="ru-RU" b="0" i="0" dirty="0">
                <a:solidFill>
                  <a:srgbClr val="000000"/>
                </a:solidFill>
                <a:effectLst/>
                <a:latin typeface="Gilroy"/>
              </a:rPr>
              <a:t> у </a:t>
            </a:r>
            <a:r>
              <a:rPr lang="ru-RU" b="0" i="0" dirty="0" err="1">
                <a:solidFill>
                  <a:srgbClr val="000000"/>
                </a:solidFill>
                <a:effectLst/>
                <a:latin typeface="Gilroy"/>
              </a:rPr>
              <a:t>невеликі</a:t>
            </a:r>
            <a:r>
              <a:rPr lang="ru-RU" b="0" i="0" dirty="0">
                <a:solidFill>
                  <a:srgbClr val="000000"/>
                </a:solidFill>
                <a:effectLst/>
                <a:latin typeface="Gilroy"/>
              </a:rPr>
              <a:t> </a:t>
            </a:r>
            <a:r>
              <a:rPr lang="ru-RU" b="0" i="0" dirty="0" err="1">
                <a:solidFill>
                  <a:srgbClr val="000000"/>
                </a:solidFill>
                <a:effectLst/>
                <a:latin typeface="Gilroy"/>
              </a:rPr>
              <a:t>проекти</a:t>
            </a:r>
            <a:r>
              <a:rPr lang="ru-RU" b="0" i="0" dirty="0">
                <a:solidFill>
                  <a:srgbClr val="000000"/>
                </a:solidFill>
                <a:effectLst/>
                <a:latin typeface="Gilroy"/>
              </a:rPr>
              <a:t> </a:t>
            </a:r>
            <a:r>
              <a:rPr lang="ru-RU" b="0" i="0" dirty="0" err="1">
                <a:solidFill>
                  <a:srgbClr val="000000"/>
                </a:solidFill>
                <a:effectLst/>
                <a:latin typeface="Gilroy"/>
              </a:rPr>
              <a:t>із</a:t>
            </a:r>
            <a:r>
              <a:rPr lang="ru-RU" b="0" i="0" dirty="0">
                <a:solidFill>
                  <a:srgbClr val="000000"/>
                </a:solidFill>
                <a:effectLst/>
                <a:latin typeface="Gilroy"/>
              </a:rPr>
              <a:t> </a:t>
            </a:r>
            <a:r>
              <a:rPr lang="ru-RU" b="0" i="0" dirty="0" err="1">
                <a:solidFill>
                  <a:srgbClr val="000000"/>
                </a:solidFill>
                <a:effectLst/>
                <a:latin typeface="Gilroy"/>
              </a:rPr>
              <a:t>простими</a:t>
            </a:r>
            <a:r>
              <a:rPr lang="ru-RU" b="0" i="0" dirty="0">
                <a:solidFill>
                  <a:srgbClr val="000000"/>
                </a:solidFill>
                <a:effectLst/>
                <a:latin typeface="Gilroy"/>
              </a:rPr>
              <a:t> </a:t>
            </a:r>
            <a:r>
              <a:rPr lang="ru-RU" b="0" i="0" dirty="0" err="1">
                <a:solidFill>
                  <a:srgbClr val="000000"/>
                </a:solidFill>
                <a:effectLst/>
                <a:latin typeface="Gilroy"/>
              </a:rPr>
              <a:t>вимогами</a:t>
            </a:r>
            <a:r>
              <a:rPr lang="ru-RU" b="0" i="0" dirty="0">
                <a:solidFill>
                  <a:srgbClr val="000000"/>
                </a:solidFill>
                <a:effectLst/>
                <a:latin typeface="Gilroy"/>
              </a:rPr>
              <a:t>. </a:t>
            </a:r>
            <a:r>
              <a:rPr lang="ru-RU" b="0" i="0" dirty="0" err="1">
                <a:solidFill>
                  <a:srgbClr val="000000"/>
                </a:solidFill>
                <a:effectLst/>
                <a:latin typeface="Gilroy"/>
              </a:rPr>
              <a:t>Проекти</a:t>
            </a:r>
            <a:r>
              <a:rPr lang="ru-RU" b="0" i="0" dirty="0">
                <a:solidFill>
                  <a:srgbClr val="000000"/>
                </a:solidFill>
                <a:effectLst/>
                <a:latin typeface="Gilroy"/>
              </a:rPr>
              <a:t>, </a:t>
            </a:r>
            <a:r>
              <a:rPr lang="ru-RU" b="0" i="0" dirty="0" err="1">
                <a:solidFill>
                  <a:srgbClr val="000000"/>
                </a:solidFill>
                <a:effectLst/>
                <a:latin typeface="Gilroy"/>
              </a:rPr>
              <a:t>орієнтовані</a:t>
            </a:r>
            <a:r>
              <a:rPr lang="ru-RU" b="0" i="0" dirty="0">
                <a:solidFill>
                  <a:srgbClr val="000000"/>
                </a:solidFill>
                <a:effectLst/>
                <a:latin typeface="Gilroy"/>
              </a:rPr>
              <a:t> на </a:t>
            </a:r>
            <a:r>
              <a:rPr lang="ru-RU" b="0" i="0" dirty="0" err="1">
                <a:solidFill>
                  <a:srgbClr val="000000"/>
                </a:solidFill>
                <a:effectLst/>
                <a:latin typeface="Gilroy"/>
              </a:rPr>
              <a:t>дослідження</a:t>
            </a:r>
            <a:r>
              <a:rPr lang="ru-RU" b="0" i="0" dirty="0">
                <a:solidFill>
                  <a:srgbClr val="000000"/>
                </a:solidFill>
                <a:effectLst/>
                <a:latin typeface="Gilroy"/>
              </a:rPr>
              <a:t> та </a:t>
            </a:r>
            <a:r>
              <a:rPr lang="ru-RU" b="0" i="0" dirty="0" err="1">
                <a:solidFill>
                  <a:srgbClr val="000000"/>
                </a:solidFill>
                <a:effectLst/>
                <a:latin typeface="Gilroy"/>
              </a:rPr>
              <a:t>вивчення</a:t>
            </a:r>
            <a:r>
              <a:rPr lang="ru-RU" b="0" i="0" dirty="0">
                <a:solidFill>
                  <a:srgbClr val="000000"/>
                </a:solidFill>
                <a:effectLst/>
                <a:latin typeface="Gilroy"/>
              </a:rPr>
              <a:t> </a:t>
            </a:r>
            <a:r>
              <a:rPr lang="ru-RU" b="0" i="0" dirty="0" err="1">
                <a:solidFill>
                  <a:srgbClr val="000000"/>
                </a:solidFill>
                <a:effectLst/>
                <a:latin typeface="Gilroy"/>
              </a:rPr>
              <a:t>нових</a:t>
            </a:r>
            <a:r>
              <a:rPr lang="ru-RU" b="0" i="0" dirty="0">
                <a:solidFill>
                  <a:srgbClr val="000000"/>
                </a:solidFill>
                <a:effectLst/>
                <a:latin typeface="Gilroy"/>
              </a:rPr>
              <a:t> </a:t>
            </a:r>
            <a:r>
              <a:rPr lang="ru-RU" b="0" i="0" dirty="0" err="1">
                <a:solidFill>
                  <a:srgbClr val="000000"/>
                </a:solidFill>
                <a:effectLst/>
                <a:latin typeface="Gilroy"/>
              </a:rPr>
              <a:t>технологій</a:t>
            </a:r>
            <a:r>
              <a:rPr lang="ru-RU" b="0" i="0" dirty="0">
                <a:solidFill>
                  <a:srgbClr val="000000"/>
                </a:solidFill>
                <a:effectLst/>
                <a:latin typeface="Gilroy"/>
              </a:rPr>
              <a:t>, </a:t>
            </a:r>
            <a:r>
              <a:rPr lang="ru-RU" b="0" i="0" dirty="0" err="1">
                <a:solidFill>
                  <a:srgbClr val="000000"/>
                </a:solidFill>
                <a:effectLst/>
                <a:latin typeface="Gilroy"/>
              </a:rPr>
              <a:t>теж</a:t>
            </a:r>
            <a:r>
              <a:rPr lang="ru-RU" b="0" i="0" dirty="0">
                <a:solidFill>
                  <a:srgbClr val="000000"/>
                </a:solidFill>
                <a:effectLst/>
                <a:latin typeface="Gilroy"/>
              </a:rPr>
              <a:t> не </a:t>
            </a:r>
            <a:r>
              <a:rPr lang="ru-RU" b="0" i="0" dirty="0" err="1">
                <a:solidFill>
                  <a:srgbClr val="000000"/>
                </a:solidFill>
                <a:effectLst/>
                <a:latin typeface="Gilroy"/>
              </a:rPr>
              <a:t>виграють</a:t>
            </a:r>
            <a:r>
              <a:rPr lang="ru-RU" b="0" i="0" dirty="0">
                <a:solidFill>
                  <a:srgbClr val="000000"/>
                </a:solidFill>
                <a:effectLst/>
                <a:latin typeface="Gilroy"/>
              </a:rPr>
              <a:t> </a:t>
            </a:r>
            <a:r>
              <a:rPr lang="ru-RU" b="0" i="0" dirty="0" err="1">
                <a:solidFill>
                  <a:srgbClr val="000000"/>
                </a:solidFill>
                <a:effectLst/>
                <a:latin typeface="Gilroy"/>
              </a:rPr>
              <a:t>від</a:t>
            </a:r>
            <a:r>
              <a:rPr lang="ru-RU" b="0" i="0" dirty="0">
                <a:solidFill>
                  <a:srgbClr val="000000"/>
                </a:solidFill>
                <a:effectLst/>
                <a:latin typeface="Gilroy"/>
              </a:rPr>
              <a:t> </a:t>
            </a:r>
            <a:r>
              <a:rPr lang="ru-RU" b="0" i="0" dirty="0" err="1">
                <a:solidFill>
                  <a:srgbClr val="000000"/>
                </a:solidFill>
                <a:effectLst/>
                <a:latin typeface="Gilroy"/>
              </a:rPr>
              <a:t>застосування</a:t>
            </a:r>
            <a:r>
              <a:rPr lang="ru-RU" b="0" i="0" dirty="0">
                <a:solidFill>
                  <a:srgbClr val="000000"/>
                </a:solidFill>
                <a:effectLst/>
                <a:latin typeface="Gilroy"/>
              </a:rPr>
              <a:t> </a:t>
            </a:r>
            <a:r>
              <a:rPr lang="ru-RU" b="0" i="0" dirty="0" err="1">
                <a:solidFill>
                  <a:srgbClr val="000000"/>
                </a:solidFill>
                <a:effectLst/>
                <a:latin typeface="Gilroy"/>
              </a:rPr>
              <a:t>функціонально-орієнтованої</a:t>
            </a:r>
            <a:r>
              <a:rPr lang="ru-RU" b="0" i="0" dirty="0">
                <a:solidFill>
                  <a:srgbClr val="000000"/>
                </a:solidFill>
                <a:effectLst/>
                <a:latin typeface="Gilroy"/>
              </a:rPr>
              <a:t> </a:t>
            </a:r>
            <a:r>
              <a:rPr lang="ru-RU" b="0" i="0" dirty="0" err="1">
                <a:solidFill>
                  <a:srgbClr val="000000"/>
                </a:solidFill>
                <a:effectLst/>
                <a:latin typeface="Gilroy"/>
              </a:rPr>
              <a:t>системи</a:t>
            </a:r>
            <a:r>
              <a:rPr lang="ru-RU" b="0" i="0" dirty="0">
                <a:solidFill>
                  <a:srgbClr val="000000"/>
                </a:solidFill>
                <a:effectLst/>
                <a:latin typeface="Gilroy"/>
              </a:rPr>
              <a:t>.</a:t>
            </a:r>
            <a:endParaRPr lang="en-US" dirty="0"/>
          </a:p>
        </p:txBody>
      </p:sp>
    </p:spTree>
    <p:extLst>
      <p:ext uri="{BB962C8B-B14F-4D97-AF65-F5344CB8AC3E}">
        <p14:creationId xmlns:p14="http://schemas.microsoft.com/office/powerpoint/2010/main" val="2343562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E25BD4-1928-5D70-FC95-896C608B9DBA}"/>
              </a:ext>
            </a:extLst>
          </p:cNvPr>
          <p:cNvSpPr>
            <a:spLocks noGrp="1"/>
          </p:cNvSpPr>
          <p:nvPr>
            <p:ph type="title"/>
          </p:nvPr>
        </p:nvSpPr>
        <p:spPr>
          <a:xfrm>
            <a:off x="630936" y="640080"/>
            <a:ext cx="4818888" cy="1481328"/>
          </a:xfrm>
        </p:spPr>
        <p:txBody>
          <a:bodyPr anchor="b">
            <a:normAutofit/>
          </a:bodyPr>
          <a:lstStyle/>
          <a:p>
            <a:r>
              <a:rPr lang="ru-RU" sz="5000" b="1" i="0">
                <a:effectLst/>
                <a:latin typeface="Gilroy"/>
              </a:rPr>
              <a:t>Підведемо підсумки</a:t>
            </a:r>
            <a:endParaRPr lang="en-US"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C52020-C5F5-9799-09CB-7D9B2B06FACF}"/>
              </a:ext>
            </a:extLst>
          </p:cNvPr>
          <p:cNvSpPr>
            <a:spLocks noGrp="1"/>
          </p:cNvSpPr>
          <p:nvPr>
            <p:ph idx="1"/>
          </p:nvPr>
        </p:nvSpPr>
        <p:spPr>
          <a:xfrm>
            <a:off x="630936" y="2660904"/>
            <a:ext cx="4818888" cy="3547872"/>
          </a:xfrm>
        </p:spPr>
        <p:txBody>
          <a:bodyPr anchor="t">
            <a:normAutofit/>
          </a:bodyPr>
          <a:lstStyle/>
          <a:p>
            <a:r>
              <a:rPr lang="ru-RU" sz="1900" b="0" i="0">
                <a:effectLst/>
                <a:latin typeface="Gilroy"/>
              </a:rPr>
              <a:t>Ми розглянули вісім методологій розробки програмного забезпечення. Деякі з них підійдуть для масштабних проектів, а інші для тих, де важлива швидкість. Вибір методології залежить від вимог та обмежень конкретного проекту. Важливо зрозуміти плюси та мінуси кожної з них, щоб не помилитися.</a:t>
            </a:r>
          </a:p>
          <a:p>
            <a:r>
              <a:rPr lang="ru-RU" sz="1900" b="0" i="0">
                <a:effectLst/>
                <a:latin typeface="Gilroy"/>
              </a:rPr>
              <a:t>Незалежно від того, яку методологію вибере ваша команда, життєвий цикл розробки програмного забезпечення залишиться однаковим і виглядатиме так:</a:t>
            </a:r>
          </a:p>
          <a:p>
            <a:endParaRPr lang="en-US" sz="1900"/>
          </a:p>
        </p:txBody>
      </p:sp>
      <p:pic>
        <p:nvPicPr>
          <p:cNvPr id="5" name="Picture 4" descr="A diagram of a diagram">
            <a:extLst>
              <a:ext uri="{FF2B5EF4-FFF2-40B4-BE49-F238E27FC236}">
                <a16:creationId xmlns:a16="http://schemas.microsoft.com/office/drawing/2014/main" id="{24DF45EF-8F79-7C8A-6381-1729072D1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774767"/>
            <a:ext cx="5458968" cy="3308465"/>
          </a:xfrm>
          <a:prstGeom prst="rect">
            <a:avLst/>
          </a:prstGeom>
        </p:spPr>
      </p:pic>
    </p:spTree>
    <p:extLst>
      <p:ext uri="{BB962C8B-B14F-4D97-AF65-F5344CB8AC3E}">
        <p14:creationId xmlns:p14="http://schemas.microsoft.com/office/powerpoint/2010/main" val="2014749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72E23B-67F5-7C06-886B-EABF4733C7BA}"/>
              </a:ext>
            </a:extLst>
          </p:cNvPr>
          <p:cNvSpPr>
            <a:spLocks noGrp="1"/>
          </p:cNvSpPr>
          <p:nvPr>
            <p:ph type="title"/>
          </p:nvPr>
        </p:nvSpPr>
        <p:spPr>
          <a:xfrm>
            <a:off x="1371597" y="348865"/>
            <a:ext cx="10044023" cy="877729"/>
          </a:xfrm>
        </p:spPr>
        <p:txBody>
          <a:bodyPr anchor="ctr">
            <a:normAutofit/>
          </a:bodyPr>
          <a:lstStyle/>
          <a:p>
            <a:r>
              <a:rPr lang="ru-RU" sz="4000" b="1" i="0">
                <a:solidFill>
                  <a:srgbClr val="FFFFFF"/>
                </a:solidFill>
                <a:effectLst/>
                <a:latin typeface="Gilroy"/>
              </a:rPr>
              <a:t>Топ-8 методологій розробки ПЗ</a:t>
            </a:r>
            <a:endParaRPr lang="en-US" sz="4000">
              <a:solidFill>
                <a:srgbClr val="FFFFFF"/>
              </a:solidFill>
            </a:endParaRPr>
          </a:p>
        </p:txBody>
      </p:sp>
      <p:graphicFrame>
        <p:nvGraphicFramePr>
          <p:cNvPr id="4" name="Content Placeholder 3">
            <a:extLst>
              <a:ext uri="{FF2B5EF4-FFF2-40B4-BE49-F238E27FC236}">
                <a16:creationId xmlns:a16="http://schemas.microsoft.com/office/drawing/2014/main" id="{C3D28D36-C5DE-25D5-DA2B-9344812A0121}"/>
              </a:ext>
            </a:extLst>
          </p:cNvPr>
          <p:cNvGraphicFramePr>
            <a:graphicFrameLocks noGrp="1"/>
          </p:cNvGraphicFramePr>
          <p:nvPr>
            <p:ph idx="1"/>
            <p:extLst>
              <p:ext uri="{D42A27DB-BD31-4B8C-83A1-F6EECF244321}">
                <p14:modId xmlns:p14="http://schemas.microsoft.com/office/powerpoint/2010/main" val="2504031836"/>
              </p:ext>
            </p:extLst>
          </p:nvPr>
        </p:nvGraphicFramePr>
        <p:xfrm>
          <a:off x="0" y="1575458"/>
          <a:ext cx="12191997" cy="5282540"/>
        </p:xfrm>
        <a:graphic>
          <a:graphicData uri="http://schemas.openxmlformats.org/drawingml/2006/table">
            <a:tbl>
              <a:tblPr/>
              <a:tblGrid>
                <a:gridCol w="2517942">
                  <a:extLst>
                    <a:ext uri="{9D8B030D-6E8A-4147-A177-3AD203B41FA5}">
                      <a16:colId xmlns:a16="http://schemas.microsoft.com/office/drawing/2014/main" val="2170210343"/>
                    </a:ext>
                  </a:extLst>
                </a:gridCol>
                <a:gridCol w="2843316">
                  <a:extLst>
                    <a:ext uri="{9D8B030D-6E8A-4147-A177-3AD203B41FA5}">
                      <a16:colId xmlns:a16="http://schemas.microsoft.com/office/drawing/2014/main" val="4019501452"/>
                    </a:ext>
                  </a:extLst>
                </a:gridCol>
                <a:gridCol w="3050718">
                  <a:extLst>
                    <a:ext uri="{9D8B030D-6E8A-4147-A177-3AD203B41FA5}">
                      <a16:colId xmlns:a16="http://schemas.microsoft.com/office/drawing/2014/main" val="1784563261"/>
                    </a:ext>
                  </a:extLst>
                </a:gridCol>
                <a:gridCol w="3780021">
                  <a:extLst>
                    <a:ext uri="{9D8B030D-6E8A-4147-A177-3AD203B41FA5}">
                      <a16:colId xmlns:a16="http://schemas.microsoft.com/office/drawing/2014/main" val="3559413651"/>
                    </a:ext>
                  </a:extLst>
                </a:gridCol>
              </a:tblGrid>
              <a:tr h="499016">
                <a:tc>
                  <a:txBody>
                    <a:bodyPr/>
                    <a:lstStyle/>
                    <a:p>
                      <a:pPr algn="l" fontAlgn="ctr">
                        <a:spcBef>
                          <a:spcPts val="0"/>
                        </a:spcBef>
                        <a:spcAft>
                          <a:spcPts val="0"/>
                        </a:spcAft>
                      </a:pPr>
                      <a:r>
                        <a:rPr lang="ru-RU" sz="900" b="1" i="0" u="none" strike="noStrike">
                          <a:effectLst/>
                          <a:highlight>
                            <a:srgbClr val="E4E0FF"/>
                          </a:highlight>
                          <a:latin typeface="Arial" panose="020B0604020202020204" pitchFamily="34" charset="0"/>
                        </a:rPr>
                        <a:t>Методологія</a:t>
                      </a:r>
                      <a:endParaRPr lang="ru-RU" sz="900" b="0" i="0" u="none" strike="noStrike">
                        <a:effectLst/>
                        <a:highlight>
                          <a:srgbClr val="E4E0FF"/>
                        </a:highligh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solidFill>
                      <a:srgbClr val="E4E0FF"/>
                    </a:solidFill>
                  </a:tcPr>
                </a:tc>
                <a:tc>
                  <a:txBody>
                    <a:bodyPr/>
                    <a:lstStyle/>
                    <a:p>
                      <a:pPr algn="l" fontAlgn="ctr">
                        <a:spcBef>
                          <a:spcPts val="0"/>
                        </a:spcBef>
                        <a:spcAft>
                          <a:spcPts val="0"/>
                        </a:spcAft>
                      </a:pPr>
                      <a:r>
                        <a:rPr lang="ru-RU" sz="900" b="1" i="0" u="none" strike="noStrike">
                          <a:effectLst/>
                          <a:highlight>
                            <a:srgbClr val="E4E0FF"/>
                          </a:highlight>
                          <a:latin typeface="Arial" panose="020B0604020202020204" pitchFamily="34" charset="0"/>
                        </a:rPr>
                        <a:t>Кому підходить</a:t>
                      </a:r>
                      <a:endParaRPr lang="ru-RU" sz="900" b="0" i="0" u="none" strike="noStrike">
                        <a:effectLst/>
                        <a:highlight>
                          <a:srgbClr val="E4E0FF"/>
                        </a:highligh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solidFill>
                      <a:srgbClr val="E4E0FF"/>
                    </a:solidFill>
                  </a:tcPr>
                </a:tc>
                <a:tc>
                  <a:txBody>
                    <a:bodyPr/>
                    <a:lstStyle/>
                    <a:p>
                      <a:pPr algn="l" fontAlgn="ctr">
                        <a:spcBef>
                          <a:spcPts val="0"/>
                        </a:spcBef>
                        <a:spcAft>
                          <a:spcPts val="0"/>
                        </a:spcAft>
                      </a:pPr>
                      <a:r>
                        <a:rPr lang="ru-RU" sz="900" b="1" i="0" u="none" strike="noStrike">
                          <a:effectLst/>
                          <a:highlight>
                            <a:srgbClr val="E4E0FF"/>
                          </a:highlight>
                          <a:latin typeface="Arial" panose="020B0604020202020204" pitchFamily="34" charset="0"/>
                        </a:rPr>
                        <a:t>Плюси</a:t>
                      </a:r>
                      <a:endParaRPr lang="ru-RU" sz="900" b="0" i="0" u="none" strike="noStrike">
                        <a:effectLst/>
                        <a:highlight>
                          <a:srgbClr val="E4E0FF"/>
                        </a:highligh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solidFill>
                      <a:srgbClr val="E4E0FF"/>
                    </a:solidFill>
                  </a:tcPr>
                </a:tc>
                <a:tc>
                  <a:txBody>
                    <a:bodyPr/>
                    <a:lstStyle/>
                    <a:p>
                      <a:pPr algn="l" fontAlgn="ctr">
                        <a:spcBef>
                          <a:spcPts val="0"/>
                        </a:spcBef>
                        <a:spcAft>
                          <a:spcPts val="0"/>
                        </a:spcAft>
                      </a:pPr>
                      <a:r>
                        <a:rPr lang="ru-RU" sz="900" b="1" i="0" u="none" strike="noStrike">
                          <a:effectLst/>
                          <a:highlight>
                            <a:srgbClr val="E4E0FF"/>
                          </a:highlight>
                          <a:latin typeface="Arial" panose="020B0604020202020204" pitchFamily="34" charset="0"/>
                        </a:rPr>
                        <a:t>Мінуси</a:t>
                      </a:r>
                      <a:endParaRPr lang="ru-RU" sz="900" b="0" i="0" u="none" strike="noStrike">
                        <a:effectLst/>
                        <a:highlight>
                          <a:srgbClr val="E4E0FF"/>
                        </a:highligh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solidFill>
                      <a:srgbClr val="E4E0FF"/>
                    </a:solidFill>
                  </a:tcPr>
                </a:tc>
                <a:extLst>
                  <a:ext uri="{0D108BD9-81ED-4DB2-BD59-A6C34878D82A}">
                    <a16:rowId xmlns:a16="http://schemas.microsoft.com/office/drawing/2014/main" val="3129062032"/>
                  </a:ext>
                </a:extLst>
              </a:tr>
              <a:tr h="499016">
                <a:tc>
                  <a:txBody>
                    <a:bodyPr/>
                    <a:lstStyle/>
                    <a:p>
                      <a:pPr algn="l" fontAlgn="ctr">
                        <a:spcBef>
                          <a:spcPts val="0"/>
                        </a:spcBef>
                        <a:spcAft>
                          <a:spcPts val="0"/>
                        </a:spcAft>
                      </a:pPr>
                      <a:r>
                        <a:rPr lang="en-US" sz="1800" b="0" i="0" kern="1200" dirty="0">
                          <a:solidFill>
                            <a:schemeClr val="tx1"/>
                          </a:solidFill>
                          <a:effectLst/>
                          <a:latin typeface="+mn-lt"/>
                          <a:ea typeface="+mn-ea"/>
                          <a:cs typeface="+mn-cs"/>
                        </a:rPr>
                        <a:t>Waterfall</a:t>
                      </a:r>
                      <a:endParaRPr lang="ru-RU" sz="900" b="0" i="0" u="none" strike="noStrike" dirty="0">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Проекти будь-якого масштабу</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Чіткі структура та документація проекту</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Важко адаптувати, обмежена участь власника продукту</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extLst>
                  <a:ext uri="{0D108BD9-81ED-4DB2-BD59-A6C34878D82A}">
                    <a16:rowId xmlns:a16="http://schemas.microsoft.com/office/drawing/2014/main" val="1798951438"/>
                  </a:ext>
                </a:extLst>
              </a:tr>
              <a:tr h="499016">
                <a:tc>
                  <a:txBody>
                    <a:bodyPr/>
                    <a:lstStyle/>
                    <a:p>
                      <a:pPr algn="l" fontAlgn="ctr">
                        <a:spcBef>
                          <a:spcPts val="0"/>
                        </a:spcBef>
                        <a:spcAft>
                          <a:spcPts val="0"/>
                        </a:spcAft>
                      </a:pPr>
                      <a:r>
                        <a:rPr lang="en-US" sz="1800" b="0" i="0" kern="1200" dirty="0">
                          <a:solidFill>
                            <a:schemeClr val="tx1"/>
                          </a:solidFill>
                          <a:effectLst/>
                          <a:latin typeface="+mn-lt"/>
                          <a:ea typeface="+mn-ea"/>
                          <a:cs typeface="+mn-cs"/>
                        </a:rPr>
                        <a:t>Agile</a:t>
                      </a:r>
                      <a:endParaRPr lang="ru-RU" sz="900" b="0" i="0" u="none" strike="noStrike" dirty="0">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Проекти будь-якого масштабу</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Гнучкість, колаборація із власником продукту</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Потребує досвідчених розробників, менше документації</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extLst>
                  <a:ext uri="{0D108BD9-81ED-4DB2-BD59-A6C34878D82A}">
                    <a16:rowId xmlns:a16="http://schemas.microsoft.com/office/drawing/2014/main" val="1723492324"/>
                  </a:ext>
                </a:extLst>
              </a:tr>
              <a:tr h="499016">
                <a:tc>
                  <a:txBody>
                    <a:bodyPr/>
                    <a:lstStyle/>
                    <a:p>
                      <a:pPr algn="l" fontAlgn="ctr">
                        <a:spcBef>
                          <a:spcPts val="0"/>
                        </a:spcBef>
                        <a:spcAft>
                          <a:spcPts val="0"/>
                        </a:spcAft>
                      </a:pPr>
                      <a:r>
                        <a:rPr lang="en-US" sz="1800" b="0" i="0" kern="1200" dirty="0">
                          <a:solidFill>
                            <a:schemeClr val="tx1"/>
                          </a:solidFill>
                          <a:effectLst/>
                          <a:latin typeface="+mn-lt"/>
                          <a:ea typeface="+mn-ea"/>
                          <a:cs typeface="+mn-cs"/>
                        </a:rPr>
                        <a:t>Scrum</a:t>
                      </a:r>
                      <a:endParaRPr lang="en-US" sz="900" b="0" i="0" u="none" strike="noStrike" dirty="0">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Невеликі та середні проекти</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Прозорість, регулярний фідбек</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Складно використовувати у великих проектах, жорсткі ролі</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extLst>
                  <a:ext uri="{0D108BD9-81ED-4DB2-BD59-A6C34878D82A}">
                    <a16:rowId xmlns:a16="http://schemas.microsoft.com/office/drawing/2014/main" val="281866000"/>
                  </a:ext>
                </a:extLst>
              </a:tr>
              <a:tr h="696865">
                <a:tc>
                  <a:txBody>
                    <a:bodyPr/>
                    <a:lstStyle/>
                    <a:p>
                      <a:pPr algn="l" fontAlgn="ctr">
                        <a:spcBef>
                          <a:spcPts val="0"/>
                        </a:spcBef>
                        <a:spcAft>
                          <a:spcPts val="0"/>
                        </a:spcAft>
                      </a:pPr>
                      <a:r>
                        <a:rPr lang="en-US" sz="1800" b="0" i="0" kern="1200" dirty="0">
                          <a:solidFill>
                            <a:schemeClr val="tx1"/>
                          </a:solidFill>
                          <a:effectLst/>
                          <a:latin typeface="+mn-lt"/>
                          <a:ea typeface="+mn-ea"/>
                          <a:cs typeface="+mn-cs"/>
                        </a:rPr>
                        <a:t>Lean</a:t>
                      </a:r>
                      <a:endParaRPr lang="ru-RU" sz="900" b="0" i="0" u="none" strike="noStrike" dirty="0">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Невеликі та середні проекти</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Ефективність, усунення зайвих деталей</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Може не вистачати структури, не підходить для великих проектів</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extLst>
                  <a:ext uri="{0D108BD9-81ED-4DB2-BD59-A6C34878D82A}">
                    <a16:rowId xmlns:a16="http://schemas.microsoft.com/office/drawing/2014/main" val="2829838675"/>
                  </a:ext>
                </a:extLst>
              </a:tr>
              <a:tr h="696865">
                <a:tc>
                  <a:txBody>
                    <a:bodyPr/>
                    <a:lstStyle/>
                    <a:p>
                      <a:pPr algn="l" fontAlgn="ctr">
                        <a:spcBef>
                          <a:spcPts val="0"/>
                        </a:spcBef>
                        <a:spcAft>
                          <a:spcPts val="0"/>
                        </a:spcAft>
                      </a:pPr>
                      <a:r>
                        <a:rPr lang="en-US" sz="1800" b="0" i="0" kern="1200" dirty="0">
                          <a:solidFill>
                            <a:schemeClr val="tx1"/>
                          </a:solidFill>
                          <a:effectLst/>
                          <a:latin typeface="+mn-lt"/>
                          <a:ea typeface="+mn-ea"/>
                          <a:cs typeface="+mn-cs"/>
                        </a:rPr>
                        <a:t>Prototype</a:t>
                      </a:r>
                      <a:endParaRPr lang="ru-RU" sz="900" b="0" i="0" u="none" strike="noStrike" dirty="0">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dirty="0" err="1">
                          <a:effectLst/>
                          <a:latin typeface="Arial" panose="020B0604020202020204" pitchFamily="34" charset="0"/>
                        </a:rPr>
                        <a:t>Проекти</a:t>
                      </a:r>
                      <a:r>
                        <a:rPr lang="ru-RU" sz="900" b="0" i="0" u="none" strike="noStrike" dirty="0">
                          <a:effectLst/>
                          <a:latin typeface="Arial" panose="020B0604020202020204" pitchFamily="34" charset="0"/>
                        </a:rPr>
                        <a:t> з </a:t>
                      </a:r>
                      <a:r>
                        <a:rPr lang="ru-RU" sz="900" b="0" i="0" u="none" strike="noStrike" dirty="0" err="1">
                          <a:effectLst/>
                          <a:latin typeface="Arial" panose="020B0604020202020204" pitchFamily="34" charset="0"/>
                        </a:rPr>
                        <a:t>високим</a:t>
                      </a:r>
                      <a:r>
                        <a:rPr lang="ru-RU" sz="900" b="0" i="0" u="none" strike="noStrike" dirty="0">
                          <a:effectLst/>
                          <a:latin typeface="Arial" panose="020B0604020202020204" pitchFamily="34" charset="0"/>
                        </a:rPr>
                        <a:t> </a:t>
                      </a:r>
                      <a:r>
                        <a:rPr lang="ru-RU" sz="900" b="0" i="0" u="none" strike="noStrike" dirty="0" err="1">
                          <a:effectLst/>
                          <a:latin typeface="Arial" panose="020B0604020202020204" pitchFamily="34" charset="0"/>
                        </a:rPr>
                        <a:t>ступенем</a:t>
                      </a:r>
                      <a:r>
                        <a:rPr lang="ru-RU" sz="900" b="0" i="0" u="none" strike="noStrike" dirty="0">
                          <a:effectLst/>
                          <a:latin typeface="Arial" panose="020B0604020202020204" pitchFamily="34" charset="0"/>
                        </a:rPr>
                        <a:t> </a:t>
                      </a:r>
                      <a:r>
                        <a:rPr lang="ru-RU" sz="900" b="0" i="0" u="none" strike="noStrike" dirty="0" err="1">
                          <a:effectLst/>
                          <a:latin typeface="Arial" panose="020B0604020202020204" pitchFamily="34" charset="0"/>
                        </a:rPr>
                        <a:t>невизначеності</a:t>
                      </a:r>
                      <a:endParaRPr lang="ru-RU" sz="900" b="0" i="0" u="none" strike="noStrike" dirty="0">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Швидка валідація, ранній зворотний зв'язок</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Може зайняти багато часу та зажадати кілька ітерацій</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extLst>
                  <a:ext uri="{0D108BD9-81ED-4DB2-BD59-A6C34878D82A}">
                    <a16:rowId xmlns:a16="http://schemas.microsoft.com/office/drawing/2014/main" val="331053"/>
                  </a:ext>
                </a:extLst>
              </a:tr>
              <a:tr h="499016">
                <a:tc>
                  <a:txBody>
                    <a:bodyPr/>
                    <a:lstStyle/>
                    <a:p>
                      <a:pPr algn="l" fontAlgn="ctr">
                        <a:spcBef>
                          <a:spcPts val="0"/>
                        </a:spcBef>
                        <a:spcAft>
                          <a:spcPts val="0"/>
                        </a:spcAft>
                      </a:pPr>
                      <a:r>
                        <a:rPr lang="en-US" sz="900" b="1" i="0" u="none" strike="noStrike">
                          <a:effectLst/>
                          <a:latin typeface="Arial" panose="020B0604020202020204" pitchFamily="34" charset="0"/>
                        </a:rPr>
                        <a:t>XP ( </a:t>
                      </a:r>
                      <a:r>
                        <a:rPr lang="az-Cyrl-AZ" sz="900" b="1" i="0" u="none" strike="noStrike">
                          <a:effectLst/>
                          <a:latin typeface="Arial" panose="020B0604020202020204" pitchFamily="34" charset="0"/>
                        </a:rPr>
                        <a:t>Екстремальне програмування )</a:t>
                      </a:r>
                      <a:endParaRPr lang="az-Cyrl-AZ" sz="900" b="0" i="0" u="none" strike="noStrike">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Невеликі та середні проекти</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Упор на якість та постійне вдосконалення</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Може вимагати багато ресурсів. Швидкий темп роботи</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extLst>
                  <a:ext uri="{0D108BD9-81ED-4DB2-BD59-A6C34878D82A}">
                    <a16:rowId xmlns:a16="http://schemas.microsoft.com/office/drawing/2014/main" val="182033068"/>
                  </a:ext>
                </a:extLst>
              </a:tr>
              <a:tr h="696865">
                <a:tc>
                  <a:txBody>
                    <a:bodyPr/>
                    <a:lstStyle/>
                    <a:p>
                      <a:pPr algn="l" fontAlgn="ctr">
                        <a:spcBef>
                          <a:spcPts val="0"/>
                        </a:spcBef>
                        <a:spcAft>
                          <a:spcPts val="0"/>
                        </a:spcAft>
                      </a:pPr>
                      <a:r>
                        <a:rPr lang="en-US" sz="900" b="1" i="0" u="none" strike="noStrike">
                          <a:effectLst/>
                          <a:latin typeface="Arial" panose="020B0604020202020204" pitchFamily="34" charset="0"/>
                        </a:rPr>
                        <a:t>RAD (</a:t>
                      </a:r>
                      <a:r>
                        <a:rPr lang="az-Cyrl-AZ" sz="900" b="1" i="0" u="none" strike="noStrike">
                          <a:effectLst/>
                          <a:latin typeface="Arial" panose="020B0604020202020204" pitchFamily="34" charset="0"/>
                        </a:rPr>
                        <a:t>швидка розробка додатків)</a:t>
                      </a:r>
                      <a:endParaRPr lang="az-Cyrl-AZ" sz="900" b="0" i="0" u="none" strike="noStrike">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Невеликі та середні проекти</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Прискорена технологія, залучення власника продукту</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Ризиковано при реалізації складних проектів, не підходить для великих проектів</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extLst>
                  <a:ext uri="{0D108BD9-81ED-4DB2-BD59-A6C34878D82A}">
                    <a16:rowId xmlns:a16="http://schemas.microsoft.com/office/drawing/2014/main" val="313877819"/>
                  </a:ext>
                </a:extLst>
              </a:tr>
              <a:tr h="696865">
                <a:tc>
                  <a:txBody>
                    <a:bodyPr/>
                    <a:lstStyle/>
                    <a:p>
                      <a:pPr algn="l" fontAlgn="ctr">
                        <a:spcBef>
                          <a:spcPts val="0"/>
                        </a:spcBef>
                        <a:spcAft>
                          <a:spcPts val="0"/>
                        </a:spcAft>
                      </a:pPr>
                      <a:r>
                        <a:rPr lang="en-US" sz="900" b="1" i="0" u="none" strike="noStrike">
                          <a:effectLst/>
                          <a:latin typeface="Arial" panose="020B0604020202020204" pitchFamily="34" charset="0"/>
                        </a:rPr>
                        <a:t>FDD (Feature-Driven Development)</a:t>
                      </a:r>
                      <a:endParaRPr lang="en-US" sz="900" b="0" i="0" u="none" strike="noStrike">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Середні та великі проекти</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a:effectLst/>
                          <a:latin typeface="Arial" panose="020B0604020202020204" pitchFamily="34" charset="0"/>
                        </a:rPr>
                        <a:t>Акцент на функції. Легко масштабувати</a:t>
                      </a: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tc>
                  <a:txBody>
                    <a:bodyPr/>
                    <a:lstStyle/>
                    <a:p>
                      <a:pPr algn="l" fontAlgn="ctr">
                        <a:spcBef>
                          <a:spcPts val="0"/>
                        </a:spcBef>
                        <a:spcAft>
                          <a:spcPts val="0"/>
                        </a:spcAft>
                      </a:pPr>
                      <a:r>
                        <a:rPr lang="ru-RU" sz="900" b="0" i="0" u="none" strike="noStrike" dirty="0" err="1">
                          <a:effectLst/>
                          <a:latin typeface="Arial" panose="020B0604020202020204" pitchFamily="34" charset="0"/>
                        </a:rPr>
                        <a:t>Може</a:t>
                      </a:r>
                      <a:r>
                        <a:rPr lang="ru-RU" sz="900" b="0" i="0" u="none" strike="noStrike" dirty="0">
                          <a:effectLst/>
                          <a:latin typeface="Arial" panose="020B0604020202020204" pitchFamily="34" charset="0"/>
                        </a:rPr>
                        <a:t> не </a:t>
                      </a:r>
                      <a:r>
                        <a:rPr lang="ru-RU" sz="900" b="0" i="0" u="none" strike="noStrike" dirty="0" err="1">
                          <a:effectLst/>
                          <a:latin typeface="Arial" panose="020B0604020202020204" pitchFamily="34" charset="0"/>
                        </a:rPr>
                        <a:t>підійти</a:t>
                      </a:r>
                      <a:r>
                        <a:rPr lang="ru-RU" sz="900" b="0" i="0" u="none" strike="noStrike" dirty="0">
                          <a:effectLst/>
                          <a:latin typeface="Arial" panose="020B0604020202020204" pitchFamily="34" charset="0"/>
                        </a:rPr>
                        <a:t> для невеликих </a:t>
                      </a:r>
                      <a:r>
                        <a:rPr lang="ru-RU" sz="900" b="0" i="0" u="none" strike="noStrike" dirty="0" err="1">
                          <a:effectLst/>
                          <a:latin typeface="Arial" panose="020B0604020202020204" pitchFamily="34" charset="0"/>
                        </a:rPr>
                        <a:t>проектів</a:t>
                      </a:r>
                      <a:r>
                        <a:rPr lang="ru-RU" sz="900" b="0" i="0" u="none" strike="noStrike" dirty="0">
                          <a:effectLst/>
                          <a:latin typeface="Arial" panose="020B0604020202020204" pitchFamily="34" charset="0"/>
                        </a:rPr>
                        <a:t>, </a:t>
                      </a:r>
                      <a:r>
                        <a:rPr lang="ru-RU" sz="900" b="0" i="0" u="none" strike="noStrike" dirty="0" err="1">
                          <a:effectLst/>
                          <a:latin typeface="Arial" panose="020B0604020202020204" pitchFamily="34" charset="0"/>
                        </a:rPr>
                        <a:t>вимагає</a:t>
                      </a:r>
                      <a:r>
                        <a:rPr lang="ru-RU" sz="900" b="0" i="0" u="none" strike="noStrike" dirty="0">
                          <a:effectLst/>
                          <a:latin typeface="Arial" panose="020B0604020202020204" pitchFamily="34" charset="0"/>
                        </a:rPr>
                        <a:t> </a:t>
                      </a:r>
                      <a:r>
                        <a:rPr lang="ru-RU" sz="900" b="0" i="0" u="none" strike="noStrike" dirty="0" err="1">
                          <a:effectLst/>
                          <a:latin typeface="Arial" panose="020B0604020202020204" pitchFamily="34" charset="0"/>
                        </a:rPr>
                        <a:t>експертизи</a:t>
                      </a:r>
                      <a:r>
                        <a:rPr lang="ru-RU" sz="900" b="0" i="0" u="none" strike="noStrike" dirty="0">
                          <a:effectLst/>
                          <a:latin typeface="Arial" panose="020B0604020202020204" pitchFamily="34" charset="0"/>
                        </a:rPr>
                        <a:t> в </a:t>
                      </a:r>
                      <a:r>
                        <a:rPr lang="ru-RU" sz="900" b="0" i="0" u="none" strike="noStrike" dirty="0" err="1">
                          <a:effectLst/>
                          <a:latin typeface="Arial" panose="020B0604020202020204" pitchFamily="34" charset="0"/>
                        </a:rPr>
                        <a:t>області</a:t>
                      </a:r>
                      <a:endParaRPr lang="ru-RU" sz="900" b="0" i="0" u="none" strike="noStrike" dirty="0">
                        <a:effectLst/>
                        <a:latin typeface="Arial" panose="020B0604020202020204" pitchFamily="34" charset="0"/>
                      </a:endParaRPr>
                    </a:p>
                  </a:txBody>
                  <a:tcPr marL="95329" marR="95329" marT="95329" marB="95329" anchor="ctr">
                    <a:lnL w="12700" cap="flat" cmpd="sng" algn="ctr">
                      <a:solidFill>
                        <a:srgbClr val="D9D2E9"/>
                      </a:solidFill>
                      <a:prstDash val="solid"/>
                      <a:round/>
                      <a:headEnd type="none" w="med" len="med"/>
                      <a:tailEnd type="none" w="med" len="med"/>
                    </a:lnL>
                    <a:lnR w="12700" cap="flat" cmpd="sng" algn="ctr">
                      <a:solidFill>
                        <a:srgbClr val="D9D2E9"/>
                      </a:solidFill>
                      <a:prstDash val="solid"/>
                      <a:round/>
                      <a:headEnd type="none" w="med" len="med"/>
                      <a:tailEnd type="none" w="med" len="med"/>
                    </a:lnR>
                    <a:lnT w="12700" cap="flat" cmpd="sng" algn="ctr">
                      <a:solidFill>
                        <a:srgbClr val="D9D2E9"/>
                      </a:solidFill>
                      <a:prstDash val="solid"/>
                      <a:round/>
                      <a:headEnd type="none" w="med" len="med"/>
                      <a:tailEnd type="none" w="med" len="med"/>
                    </a:lnT>
                    <a:lnB w="12700" cap="flat" cmpd="sng" algn="ctr">
                      <a:solidFill>
                        <a:srgbClr val="D9D2E9"/>
                      </a:solidFill>
                      <a:prstDash val="solid"/>
                      <a:round/>
                      <a:headEnd type="none" w="med" len="med"/>
                      <a:tailEnd type="none" w="med" len="med"/>
                    </a:lnB>
                    <a:noFill/>
                  </a:tcPr>
                </a:tc>
                <a:extLst>
                  <a:ext uri="{0D108BD9-81ED-4DB2-BD59-A6C34878D82A}">
                    <a16:rowId xmlns:a16="http://schemas.microsoft.com/office/drawing/2014/main" val="2742948773"/>
                  </a:ext>
                </a:extLst>
              </a:tr>
            </a:tbl>
          </a:graphicData>
        </a:graphic>
      </p:graphicFrame>
    </p:spTree>
    <p:extLst>
      <p:ext uri="{BB962C8B-B14F-4D97-AF65-F5344CB8AC3E}">
        <p14:creationId xmlns:p14="http://schemas.microsoft.com/office/powerpoint/2010/main" val="1710296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7FE3-F43C-9DB7-C733-E52B892115D0}"/>
              </a:ext>
            </a:extLst>
          </p:cNvPr>
          <p:cNvSpPr>
            <a:spLocks noGrp="1"/>
          </p:cNvSpPr>
          <p:nvPr>
            <p:ph type="title"/>
          </p:nvPr>
        </p:nvSpPr>
        <p:spPr/>
        <p:txBody>
          <a:bodyPr/>
          <a:lstStyle/>
          <a:p>
            <a:r>
              <a:rPr lang="en-US" b="0" i="0" dirty="0">
                <a:solidFill>
                  <a:srgbClr val="181818"/>
                </a:solidFill>
                <a:effectLst/>
                <a:latin typeface="HeliosExtC"/>
              </a:rPr>
              <a:t>Jira</a:t>
            </a:r>
            <a:endParaRPr lang="en-US" dirty="0"/>
          </a:p>
        </p:txBody>
      </p:sp>
      <p:sp>
        <p:nvSpPr>
          <p:cNvPr id="3" name="Content Placeholder 2">
            <a:extLst>
              <a:ext uri="{FF2B5EF4-FFF2-40B4-BE49-F238E27FC236}">
                <a16:creationId xmlns:a16="http://schemas.microsoft.com/office/drawing/2014/main" id="{0C75A6FC-C6B9-E37A-C4F4-59E040EBDFFF}"/>
              </a:ext>
            </a:extLst>
          </p:cNvPr>
          <p:cNvSpPr>
            <a:spLocks noGrp="1"/>
          </p:cNvSpPr>
          <p:nvPr>
            <p:ph idx="1"/>
          </p:nvPr>
        </p:nvSpPr>
        <p:spPr>
          <a:xfrm>
            <a:off x="384048" y="1825624"/>
            <a:ext cx="11301984" cy="4803775"/>
          </a:xfrm>
        </p:spPr>
        <p:txBody>
          <a:bodyPr>
            <a:normAutofit fontScale="85000" lnSpcReduction="20000"/>
          </a:bodyPr>
          <a:lstStyle/>
          <a:p>
            <a:r>
              <a:rPr lang="ru-RU" b="0" i="0" dirty="0" err="1">
                <a:solidFill>
                  <a:srgbClr val="181818"/>
                </a:solidFill>
                <a:effectLst/>
                <a:latin typeface="HeliosExtC"/>
              </a:rPr>
              <a:t>Jira</a:t>
            </a:r>
            <a:r>
              <a:rPr lang="ru-RU" b="0" i="0" dirty="0">
                <a:solidFill>
                  <a:srgbClr val="181818"/>
                </a:solidFill>
                <a:effectLst/>
                <a:latin typeface="HeliosExtC"/>
              </a:rPr>
              <a:t> — это инструмент управления проектами, который помогает оптимизировать работу команды. Принцип работы сервиса похож на диспетчер задач в компьютере: с его помощью отслеживают запущенные процессы (проекты) и контролируют число ресурсов (сотрудников). В </a:t>
            </a:r>
            <a:r>
              <a:rPr lang="ru-RU" b="0" i="0" dirty="0" err="1">
                <a:solidFill>
                  <a:srgbClr val="181818"/>
                </a:solidFill>
                <a:effectLst/>
                <a:latin typeface="HeliosExtC"/>
              </a:rPr>
              <a:t>Jira</a:t>
            </a:r>
            <a:r>
              <a:rPr lang="ru-RU" b="0" i="0" dirty="0">
                <a:solidFill>
                  <a:srgbClr val="181818"/>
                </a:solidFill>
                <a:effectLst/>
                <a:latin typeface="HeliosExtC"/>
              </a:rPr>
              <a:t> </a:t>
            </a:r>
            <a:r>
              <a:rPr lang="ru-RU" b="0" i="0" dirty="0" err="1">
                <a:solidFill>
                  <a:srgbClr val="181818"/>
                </a:solidFill>
                <a:effectLst/>
                <a:latin typeface="HeliosExtC"/>
              </a:rPr>
              <a:t>проджект</a:t>
            </a:r>
            <a:r>
              <a:rPr lang="ru-RU" b="0" i="0" dirty="0">
                <a:solidFill>
                  <a:srgbClr val="181818"/>
                </a:solidFill>
                <a:effectLst/>
                <a:latin typeface="HeliosExtC"/>
              </a:rPr>
              <a:t>-менеджер грамотно распределяет сотрудников для выполнения задач и планирует работу. Например, если в работе уже четыре проекта, в которых задействованы все разработчики, значит, новый проект запускать не стоит, нужно дождаться завершения хотя бы одного.</a:t>
            </a:r>
          </a:p>
          <a:p>
            <a:r>
              <a:rPr lang="ru-RU" b="0" i="0" dirty="0">
                <a:solidFill>
                  <a:srgbClr val="181818"/>
                </a:solidFill>
                <a:effectLst/>
                <a:latin typeface="HeliosExtC"/>
              </a:rPr>
              <a:t>У </a:t>
            </a:r>
            <a:r>
              <a:rPr lang="ru-RU" b="0" i="0" dirty="0" err="1">
                <a:solidFill>
                  <a:srgbClr val="181818"/>
                </a:solidFill>
                <a:effectLst/>
                <a:latin typeface="HeliosExtC"/>
              </a:rPr>
              <a:t>Jira</a:t>
            </a:r>
            <a:r>
              <a:rPr lang="ru-RU" b="0" i="0" dirty="0">
                <a:solidFill>
                  <a:srgbClr val="181818"/>
                </a:solidFill>
                <a:effectLst/>
                <a:latin typeface="HeliosExtC"/>
              </a:rPr>
              <a:t> есть бесплатная версия для команды до 10 человек, поэтому она популярна в небольших стартапах. Если команда больше, есть тариф Standard стоимостью $7 за одного пользователя. Он дает доступ к 250 ГБ хранилища и техподдержку в рабочие часы. В тарифе Premium стоимость одного пользователя $14, при этом он предоставляет неограниченный доступ к хранилищу и круглосуточную техническую поддержку. Оба тарифа дают возможность подключения до 20 000 пользователей и оплачиваются ежемесячно или ежегодно. Самая дорогая подписка — Enterprise — оплачивается только ежегодно и нужна, если есть особые пожелания к безопасности и масштабированию.</a:t>
            </a:r>
            <a:endParaRPr lang="en-US" dirty="0"/>
          </a:p>
        </p:txBody>
      </p:sp>
    </p:spTree>
    <p:extLst>
      <p:ext uri="{BB962C8B-B14F-4D97-AF65-F5344CB8AC3E}">
        <p14:creationId xmlns:p14="http://schemas.microsoft.com/office/powerpoint/2010/main" val="188858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DFF7B-A60D-9709-144D-51D8D42887BC}"/>
              </a:ext>
            </a:extLst>
          </p:cNvPr>
          <p:cNvSpPr>
            <a:spLocks noGrp="1"/>
          </p:cNvSpPr>
          <p:nvPr>
            <p:ph type="title"/>
          </p:nvPr>
        </p:nvSpPr>
        <p:spPr/>
        <p:txBody>
          <a:bodyPr/>
          <a:lstStyle/>
          <a:p>
            <a:r>
              <a:rPr lang="en-US" b="0" i="0" dirty="0">
                <a:solidFill>
                  <a:srgbClr val="181818"/>
                </a:solidFill>
                <a:effectLst/>
                <a:latin typeface="HeliosExtC-bold"/>
              </a:rPr>
              <a:t>Agile-</a:t>
            </a:r>
            <a:r>
              <a:rPr lang="ru-RU" b="0" i="0" dirty="0">
                <a:solidFill>
                  <a:srgbClr val="181818"/>
                </a:solidFill>
                <a:effectLst/>
                <a:latin typeface="HeliosExtC-bold"/>
              </a:rPr>
              <a:t>разработка с </a:t>
            </a:r>
            <a:r>
              <a:rPr lang="en-US" b="0" i="0" dirty="0">
                <a:solidFill>
                  <a:srgbClr val="181818"/>
                </a:solidFill>
                <a:effectLst/>
                <a:latin typeface="HeliosExtC-bold"/>
              </a:rPr>
              <a:t>Jira</a:t>
            </a:r>
            <a:endParaRPr lang="en-US" dirty="0"/>
          </a:p>
        </p:txBody>
      </p:sp>
      <p:sp>
        <p:nvSpPr>
          <p:cNvPr id="3" name="Content Placeholder 2">
            <a:extLst>
              <a:ext uri="{FF2B5EF4-FFF2-40B4-BE49-F238E27FC236}">
                <a16:creationId xmlns:a16="http://schemas.microsoft.com/office/drawing/2014/main" id="{E6F2861C-DFD0-552C-E8F4-B34C3D3A6E60}"/>
              </a:ext>
            </a:extLst>
          </p:cNvPr>
          <p:cNvSpPr>
            <a:spLocks noGrp="1"/>
          </p:cNvSpPr>
          <p:nvPr>
            <p:ph idx="1"/>
          </p:nvPr>
        </p:nvSpPr>
        <p:spPr/>
        <p:txBody>
          <a:bodyPr>
            <a:normAutofit fontScale="77500" lnSpcReduction="20000"/>
          </a:bodyPr>
          <a:lstStyle/>
          <a:p>
            <a:pPr algn="l"/>
            <a:r>
              <a:rPr lang="ru-RU" b="0" i="0" dirty="0">
                <a:solidFill>
                  <a:srgbClr val="181818"/>
                </a:solidFill>
                <a:effectLst/>
                <a:latin typeface="HeliosExtC"/>
              </a:rPr>
              <a:t>В </a:t>
            </a:r>
            <a:r>
              <a:rPr lang="ru-RU" b="0" i="0" dirty="0" err="1">
                <a:solidFill>
                  <a:srgbClr val="181818"/>
                </a:solidFill>
                <a:effectLst/>
                <a:latin typeface="HeliosExtC"/>
              </a:rPr>
              <a:t>Jira</a:t>
            </a:r>
            <a:r>
              <a:rPr lang="ru-RU" b="0" i="0" dirty="0">
                <a:solidFill>
                  <a:srgbClr val="181818"/>
                </a:solidFill>
                <a:effectLst/>
                <a:latin typeface="HeliosExtC"/>
              </a:rPr>
              <a:t> работают Samsung, Coca Cola, Visa, </a:t>
            </a:r>
            <a:r>
              <a:rPr lang="ru-RU" b="0" i="0" dirty="0" err="1">
                <a:solidFill>
                  <a:srgbClr val="181818"/>
                </a:solidFill>
                <a:effectLst/>
                <a:latin typeface="HeliosExtC"/>
              </a:rPr>
              <a:t>Dropbox</a:t>
            </a:r>
            <a:r>
              <a:rPr lang="ru-RU" b="0" i="0" dirty="0">
                <a:solidFill>
                  <a:srgbClr val="181818"/>
                </a:solidFill>
                <a:effectLst/>
                <a:latin typeface="HeliosExtC"/>
              </a:rPr>
              <a:t> и Audi. NASA </a:t>
            </a:r>
            <a:r>
              <a:rPr lang="ru-RU" b="0" i="0" u="sng" dirty="0">
                <a:solidFill>
                  <a:srgbClr val="181818"/>
                </a:solidFill>
                <a:effectLst/>
                <a:latin typeface="HeliosExtC"/>
              </a:rPr>
              <a:t>использует</a:t>
            </a:r>
            <a:r>
              <a:rPr lang="ru-RU" b="0" i="0" dirty="0">
                <a:solidFill>
                  <a:srgbClr val="181818"/>
                </a:solidFill>
                <a:effectLst/>
                <a:latin typeface="HeliosExtC"/>
              </a:rPr>
              <a:t> </a:t>
            </a:r>
            <a:r>
              <a:rPr lang="ru-RU" b="0" i="0" dirty="0" err="1">
                <a:solidFill>
                  <a:srgbClr val="181818"/>
                </a:solidFill>
                <a:effectLst/>
                <a:latin typeface="HeliosExtC"/>
              </a:rPr>
              <a:t>Jira</a:t>
            </a:r>
            <a:r>
              <a:rPr lang="ru-RU" b="0" i="0" dirty="0">
                <a:solidFill>
                  <a:srgbClr val="181818"/>
                </a:solidFill>
                <a:effectLst/>
                <a:latin typeface="HeliosExtC"/>
              </a:rPr>
              <a:t> для создания ПО, которое управляет беспилотными исследовательскими аппаратами в космосе, например марсоходом </a:t>
            </a:r>
            <a:r>
              <a:rPr lang="ru-RU" b="0" i="0" dirty="0" err="1">
                <a:solidFill>
                  <a:srgbClr val="181818"/>
                </a:solidFill>
                <a:effectLst/>
                <a:latin typeface="HeliosExtC"/>
              </a:rPr>
              <a:t>Curiosity</a:t>
            </a:r>
            <a:r>
              <a:rPr lang="ru-RU" b="0" i="0" dirty="0">
                <a:solidFill>
                  <a:srgbClr val="181818"/>
                </a:solidFill>
                <a:effectLst/>
                <a:latin typeface="HeliosExtC"/>
              </a:rPr>
              <a:t>. Еще все эти компании придерживаются методологии Agile.</a:t>
            </a:r>
          </a:p>
          <a:p>
            <a:pPr algn="l"/>
            <a:r>
              <a:rPr lang="ru-RU" b="0" i="0" u="sng" dirty="0">
                <a:solidFill>
                  <a:srgbClr val="181818"/>
                </a:solidFill>
                <a:effectLst/>
                <a:latin typeface="HeliosExtC"/>
              </a:rPr>
              <a:t>Agile</a:t>
            </a:r>
            <a:r>
              <a:rPr lang="ru-RU" b="0" i="0" dirty="0">
                <a:solidFill>
                  <a:srgbClr val="181818"/>
                </a:solidFill>
                <a:effectLst/>
                <a:latin typeface="HeliosExtC"/>
              </a:rPr>
              <a:t> — это гибкая система разработки, в которой сложные задачи разбиваются на итерации — небольшие этапы. После каждого из них команда постепенно выдает готовые части продукта, их тестируют и оценивают. Одну итерацию называют спринтом (</a:t>
            </a:r>
            <a:r>
              <a:rPr lang="ru-RU" b="0" i="1" dirty="0">
                <a:solidFill>
                  <a:srgbClr val="181818"/>
                </a:solidFill>
                <a:effectLst/>
                <a:latin typeface="HeliosExtC"/>
              </a:rPr>
              <a:t>англ.</a:t>
            </a:r>
            <a:r>
              <a:rPr lang="ru-RU" b="0" i="0" dirty="0">
                <a:solidFill>
                  <a:srgbClr val="181818"/>
                </a:solidFill>
                <a:effectLst/>
                <a:latin typeface="HeliosExtC"/>
              </a:rPr>
              <a:t> </a:t>
            </a:r>
            <a:r>
              <a:rPr lang="ru-RU" b="0" i="0" dirty="0" err="1">
                <a:solidFill>
                  <a:srgbClr val="181818"/>
                </a:solidFill>
                <a:effectLst/>
                <a:latin typeface="HeliosExtC"/>
              </a:rPr>
              <a:t>sprint</a:t>
            </a:r>
            <a:r>
              <a:rPr lang="ru-RU" b="0" i="0" dirty="0">
                <a:solidFill>
                  <a:srgbClr val="181818"/>
                </a:solidFill>
                <a:effectLst/>
                <a:latin typeface="HeliosExtC"/>
              </a:rPr>
              <a:t> — бег на короткую дистанцию). В конце спринта команда подводит итоги и ставит себе задачи на следующий.</a:t>
            </a:r>
          </a:p>
          <a:p>
            <a:pPr marL="0" indent="0" algn="l">
              <a:buNone/>
            </a:pPr>
            <a:r>
              <a:rPr lang="ru-RU" b="0" i="0" dirty="0">
                <a:solidFill>
                  <a:srgbClr val="181818"/>
                </a:solidFill>
                <a:effectLst/>
                <a:latin typeface="HeliosExtC"/>
              </a:rPr>
              <a:t>Главные принципы Agile:</a:t>
            </a:r>
          </a:p>
          <a:p>
            <a:pPr algn="l">
              <a:buFont typeface="Arial" panose="020B0604020202020204" pitchFamily="34" charset="0"/>
              <a:buChar char="•"/>
            </a:pPr>
            <a:r>
              <a:rPr lang="ru-RU" b="0" i="0" dirty="0">
                <a:solidFill>
                  <a:srgbClr val="181818"/>
                </a:solidFill>
                <a:effectLst/>
                <a:latin typeface="HeliosExtC"/>
              </a:rPr>
              <a:t>Люди и их взаимодействие важнее процессов и инструментов.</a:t>
            </a:r>
          </a:p>
          <a:p>
            <a:pPr algn="l">
              <a:buFont typeface="Arial" panose="020B0604020202020204" pitchFamily="34" charset="0"/>
              <a:buChar char="•"/>
            </a:pPr>
            <a:r>
              <a:rPr lang="ru-RU" b="0" i="0" dirty="0">
                <a:solidFill>
                  <a:srgbClr val="181818"/>
                </a:solidFill>
                <a:effectLst/>
                <a:latin typeface="HeliosExtC"/>
              </a:rPr>
              <a:t>Работающий продукт важнее исчерпывающей документации.</a:t>
            </a:r>
          </a:p>
          <a:p>
            <a:pPr algn="l">
              <a:buFont typeface="Arial" panose="020B0604020202020204" pitchFamily="34" charset="0"/>
              <a:buChar char="•"/>
            </a:pPr>
            <a:r>
              <a:rPr lang="ru-RU" b="0" i="0" dirty="0">
                <a:solidFill>
                  <a:srgbClr val="181818"/>
                </a:solidFill>
                <a:effectLst/>
                <a:latin typeface="HeliosExtC"/>
              </a:rPr>
              <a:t>Сотрудничество с заказчиком важнее согласования условий контракта.</a:t>
            </a:r>
          </a:p>
          <a:p>
            <a:pPr algn="l">
              <a:buFont typeface="Arial" panose="020B0604020202020204" pitchFamily="34" charset="0"/>
              <a:buChar char="•"/>
            </a:pPr>
            <a:r>
              <a:rPr lang="ru-RU" b="0" i="0" dirty="0">
                <a:solidFill>
                  <a:srgbClr val="181818"/>
                </a:solidFill>
                <a:effectLst/>
                <a:latin typeface="HeliosExtC"/>
              </a:rPr>
              <a:t>Готовность к изменениям важнее следования первоначальному плану.</a:t>
            </a:r>
          </a:p>
          <a:p>
            <a:pPr algn="l"/>
            <a:endParaRPr lang="ru-RU" b="0" i="0" dirty="0">
              <a:solidFill>
                <a:srgbClr val="181818"/>
              </a:solidFill>
              <a:effectLst/>
              <a:latin typeface="HeliosExtC"/>
            </a:endParaRPr>
          </a:p>
          <a:p>
            <a:endParaRPr lang="en-US" dirty="0"/>
          </a:p>
        </p:txBody>
      </p:sp>
    </p:spTree>
    <p:extLst>
      <p:ext uri="{BB962C8B-B14F-4D97-AF65-F5344CB8AC3E}">
        <p14:creationId xmlns:p14="http://schemas.microsoft.com/office/powerpoint/2010/main" val="726998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5C8FA-5753-896D-80FE-2B0C280E4FC0}"/>
              </a:ext>
            </a:extLst>
          </p:cNvPr>
          <p:cNvSpPr>
            <a:spLocks noGrp="1"/>
          </p:cNvSpPr>
          <p:nvPr>
            <p:ph type="title"/>
          </p:nvPr>
        </p:nvSpPr>
        <p:spPr>
          <a:xfrm>
            <a:off x="630936" y="640080"/>
            <a:ext cx="4818888" cy="1481328"/>
          </a:xfrm>
        </p:spPr>
        <p:txBody>
          <a:bodyPr anchor="b">
            <a:normAutofit/>
          </a:bodyPr>
          <a:lstStyle/>
          <a:p>
            <a:r>
              <a:rPr lang="ru-RU" sz="3000" b="0" i="0" dirty="0">
                <a:effectLst/>
                <a:latin typeface="HeliosExtC"/>
              </a:rPr>
              <a:t>Есть два подхода к работе над проектом, основанные на Agile.</a:t>
            </a:r>
            <a:endParaRPr lang="en-US" sz="3000" dirty="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1C099-DE0C-8FA3-EA14-03A39E04FB40}"/>
              </a:ext>
            </a:extLst>
          </p:cNvPr>
          <p:cNvSpPr>
            <a:spLocks noGrp="1"/>
          </p:cNvSpPr>
          <p:nvPr>
            <p:ph idx="1"/>
          </p:nvPr>
        </p:nvSpPr>
        <p:spPr>
          <a:xfrm>
            <a:off x="630936" y="2660904"/>
            <a:ext cx="4818888" cy="3547872"/>
          </a:xfrm>
        </p:spPr>
        <p:txBody>
          <a:bodyPr anchor="t">
            <a:normAutofit/>
          </a:bodyPr>
          <a:lstStyle/>
          <a:p>
            <a:r>
              <a:rPr lang="ru-RU" sz="1500" b="1" i="0" dirty="0">
                <a:effectLst/>
                <a:latin typeface="HeliosExtC-bold"/>
              </a:rPr>
              <a:t>1. Методика </a:t>
            </a:r>
            <a:r>
              <a:rPr lang="ru-RU" sz="1500" b="1" i="0" dirty="0" err="1">
                <a:effectLst/>
                <a:latin typeface="HeliosExtC-bold"/>
              </a:rPr>
              <a:t>Kanban</a:t>
            </a:r>
            <a:r>
              <a:rPr lang="ru-RU" sz="1500" b="1" i="0" dirty="0">
                <a:effectLst/>
                <a:latin typeface="HeliosExtC-bold"/>
              </a:rPr>
              <a:t> —</a:t>
            </a:r>
            <a:r>
              <a:rPr lang="ru-RU" sz="1500" b="0" i="0" dirty="0">
                <a:effectLst/>
                <a:latin typeface="HeliosExtC"/>
              </a:rPr>
              <a:t> это способ визуализации задач с помощью досок, на которых задачи располагаются в соответствии со статусом. Стандартная канбан-доска делится на три колонки:</a:t>
            </a:r>
          </a:p>
          <a:p>
            <a:pPr>
              <a:buFont typeface="Arial" panose="020B0604020202020204" pitchFamily="34" charset="0"/>
              <a:buChar char="•"/>
            </a:pPr>
            <a:r>
              <a:rPr lang="ru-RU" sz="1500" b="0" i="0" dirty="0" err="1">
                <a:effectLst/>
                <a:latin typeface="HeliosExtC"/>
              </a:rPr>
              <a:t>to</a:t>
            </a:r>
            <a:r>
              <a:rPr lang="ru-RU" sz="1500" b="0" i="0" dirty="0">
                <a:effectLst/>
                <a:latin typeface="HeliosExtC"/>
              </a:rPr>
              <a:t> </a:t>
            </a:r>
            <a:r>
              <a:rPr lang="ru-RU" sz="1500" b="0" i="0" dirty="0" err="1">
                <a:effectLst/>
                <a:latin typeface="HeliosExtC"/>
              </a:rPr>
              <a:t>do</a:t>
            </a:r>
            <a:r>
              <a:rPr lang="ru-RU" sz="1500" b="0" i="0" dirty="0">
                <a:effectLst/>
                <a:latin typeface="HeliosExtC"/>
              </a:rPr>
              <a:t> — список задач;</a:t>
            </a:r>
          </a:p>
          <a:p>
            <a:pPr>
              <a:buFont typeface="Arial" panose="020B0604020202020204" pitchFamily="34" charset="0"/>
              <a:buChar char="•"/>
            </a:pPr>
            <a:r>
              <a:rPr lang="ru-RU" sz="1500" b="0" i="0" dirty="0" err="1">
                <a:effectLst/>
                <a:latin typeface="HeliosExtC"/>
              </a:rPr>
              <a:t>in</a:t>
            </a:r>
            <a:r>
              <a:rPr lang="ru-RU" sz="1500" b="0" i="0" dirty="0">
                <a:effectLst/>
                <a:latin typeface="HeliosExtC"/>
              </a:rPr>
              <a:t> </a:t>
            </a:r>
            <a:r>
              <a:rPr lang="ru-RU" sz="1500" b="0" i="0" dirty="0" err="1">
                <a:effectLst/>
                <a:latin typeface="HeliosExtC"/>
              </a:rPr>
              <a:t>progress</a:t>
            </a:r>
            <a:r>
              <a:rPr lang="ru-RU" sz="1500" b="0" i="0" dirty="0">
                <a:effectLst/>
                <a:latin typeface="HeliosExtC"/>
              </a:rPr>
              <a:t> — задачи, которые взяли в работу и выполняют;</a:t>
            </a:r>
          </a:p>
          <a:p>
            <a:pPr>
              <a:buFont typeface="Arial" panose="020B0604020202020204" pitchFamily="34" charset="0"/>
              <a:buChar char="•"/>
            </a:pPr>
            <a:r>
              <a:rPr lang="ru-RU" sz="1500" b="0" i="0" dirty="0" err="1">
                <a:effectLst/>
                <a:latin typeface="HeliosExtC"/>
              </a:rPr>
              <a:t>done</a:t>
            </a:r>
            <a:r>
              <a:rPr lang="ru-RU" sz="1500" b="0" i="0" dirty="0">
                <a:effectLst/>
                <a:latin typeface="HeliosExtC"/>
              </a:rPr>
              <a:t> — завершенные задачи.</a:t>
            </a:r>
          </a:p>
          <a:p>
            <a:r>
              <a:rPr lang="ru-RU" sz="1500" b="0" i="0" dirty="0">
                <a:effectLst/>
                <a:latin typeface="HeliosExtC"/>
              </a:rPr>
              <a:t>К этим колонкам можно добавлять другие. Например, между задачами в работе и завершенными поставить колонку с этапом тестирования. Такие доски используют для разных процессов — в команде маркетинга или при любой проектной работе.</a:t>
            </a:r>
          </a:p>
          <a:p>
            <a:endParaRPr lang="en-US" sz="1500" dirty="0"/>
          </a:p>
        </p:txBody>
      </p:sp>
      <p:pic>
        <p:nvPicPr>
          <p:cNvPr id="5" name="Picture 4" descr="A white board with colorful sticky notes&#10;&#10;Description automatically generated">
            <a:extLst>
              <a:ext uri="{FF2B5EF4-FFF2-40B4-BE49-F238E27FC236}">
                <a16:creationId xmlns:a16="http://schemas.microsoft.com/office/drawing/2014/main" id="{9DF5C632-B50D-4BD5-1503-33B4ECC2D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801414"/>
            <a:ext cx="5458968" cy="3255172"/>
          </a:xfrm>
          <a:prstGeom prst="rect">
            <a:avLst/>
          </a:prstGeom>
        </p:spPr>
      </p:pic>
    </p:spTree>
    <p:extLst>
      <p:ext uri="{BB962C8B-B14F-4D97-AF65-F5344CB8AC3E}">
        <p14:creationId xmlns:p14="http://schemas.microsoft.com/office/powerpoint/2010/main" val="30279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E593E-675C-898D-D2B4-A3AA33E7DBA7}"/>
              </a:ext>
            </a:extLst>
          </p:cNvPr>
          <p:cNvSpPr>
            <a:spLocks noGrp="1"/>
          </p:cNvSpPr>
          <p:nvPr>
            <p:ph type="title"/>
          </p:nvPr>
        </p:nvSpPr>
        <p:spPr>
          <a:xfrm>
            <a:off x="630936" y="640080"/>
            <a:ext cx="4818888" cy="1481328"/>
          </a:xfrm>
        </p:spPr>
        <p:txBody>
          <a:bodyPr anchor="b">
            <a:normAutofit/>
          </a:bodyPr>
          <a:lstStyle/>
          <a:p>
            <a:r>
              <a:rPr lang="ru-RU" sz="3000" b="0" i="0">
                <a:effectLst/>
                <a:latin typeface="HeliosExtC"/>
              </a:rPr>
              <a:t>Есть два подхода к работе над проектом, основанные на Agile.</a:t>
            </a:r>
            <a:endParaRPr lang="en-US" sz="3000"/>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B0063C-1734-EF8B-4090-2A7875C17CB9}"/>
              </a:ext>
            </a:extLst>
          </p:cNvPr>
          <p:cNvSpPr>
            <a:spLocks noGrp="1"/>
          </p:cNvSpPr>
          <p:nvPr>
            <p:ph idx="1"/>
          </p:nvPr>
        </p:nvSpPr>
        <p:spPr>
          <a:xfrm>
            <a:off x="630936" y="2660904"/>
            <a:ext cx="4818888" cy="3547872"/>
          </a:xfrm>
        </p:spPr>
        <p:txBody>
          <a:bodyPr anchor="t">
            <a:normAutofit/>
          </a:bodyPr>
          <a:lstStyle/>
          <a:p>
            <a:pPr marL="0" indent="0">
              <a:buNone/>
            </a:pPr>
            <a:r>
              <a:rPr lang="ru-RU" sz="1500" b="1" i="0">
                <a:effectLst/>
                <a:latin typeface="HeliosExtC-bold"/>
              </a:rPr>
              <a:t>2. Методика Scrum —</a:t>
            </a:r>
            <a:r>
              <a:rPr lang="ru-RU" sz="1500" b="0" i="0">
                <a:effectLst/>
                <a:latin typeface="HeliosExtC"/>
              </a:rPr>
              <a:t> в ней собраны все принципы гибкой разработки: деление на спринты, взаимодействие в команде и с заказчиком, нацеленность на рабочий продукт. Для визуализации рабочего процесса в Scrum тоже используют доски, на которых отслеживается процесс разработки. Отличие от канбан-досок в том, что самую важную роль играют спринты и задача не может находиться в работе дольше, чем длится спринт. Доски бывают физическими — тогда команда перемещает задачи, переклеивая стикеры. Такую методику скрам-мастера рекомендуют для небольших команд, у которых все разработчики в одном офисе.</a:t>
            </a:r>
            <a:endParaRPr lang="en-US" sz="1500"/>
          </a:p>
        </p:txBody>
      </p:sp>
      <p:pic>
        <p:nvPicPr>
          <p:cNvPr id="5" name="Picture 4" descr="A screenshot of a computer">
            <a:extLst>
              <a:ext uri="{FF2B5EF4-FFF2-40B4-BE49-F238E27FC236}">
                <a16:creationId xmlns:a16="http://schemas.microsoft.com/office/drawing/2014/main" id="{7F5C488E-FAC6-C309-550F-996D4C14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5887" y="1908867"/>
            <a:ext cx="6719193" cy="3742124"/>
          </a:xfrm>
          <a:prstGeom prst="rect">
            <a:avLst/>
          </a:prstGeom>
        </p:spPr>
      </p:pic>
    </p:spTree>
    <p:extLst>
      <p:ext uri="{BB962C8B-B14F-4D97-AF65-F5344CB8AC3E}">
        <p14:creationId xmlns:p14="http://schemas.microsoft.com/office/powerpoint/2010/main" val="2984745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ED97-2B0F-14EA-2286-CBD94BDCE045}"/>
              </a:ext>
            </a:extLst>
          </p:cNvPr>
          <p:cNvSpPr>
            <a:spLocks noGrp="1"/>
          </p:cNvSpPr>
          <p:nvPr>
            <p:ph type="title"/>
          </p:nvPr>
        </p:nvSpPr>
        <p:spPr/>
        <p:txBody>
          <a:bodyPr/>
          <a:lstStyle/>
          <a:p>
            <a:r>
              <a:rPr lang="ru-RU" b="0" i="0" dirty="0">
                <a:solidFill>
                  <a:srgbClr val="181818"/>
                </a:solidFill>
                <a:effectLst/>
                <a:latin typeface="HeliosExtC-bold"/>
              </a:rPr>
              <a:t>Для чего используют </a:t>
            </a:r>
            <a:r>
              <a:rPr lang="en-US" b="0" i="0" dirty="0">
                <a:solidFill>
                  <a:srgbClr val="181818"/>
                </a:solidFill>
                <a:effectLst/>
                <a:latin typeface="HeliosExtC-bold"/>
              </a:rPr>
              <a:t>Jira</a:t>
            </a:r>
            <a:endParaRPr lang="en-US" dirty="0"/>
          </a:p>
        </p:txBody>
      </p:sp>
      <p:sp>
        <p:nvSpPr>
          <p:cNvPr id="3" name="Content Placeholder 2">
            <a:extLst>
              <a:ext uri="{FF2B5EF4-FFF2-40B4-BE49-F238E27FC236}">
                <a16:creationId xmlns:a16="http://schemas.microsoft.com/office/drawing/2014/main" id="{799895DC-C570-AD14-FA0D-F301083ED5BA}"/>
              </a:ext>
            </a:extLst>
          </p:cNvPr>
          <p:cNvSpPr>
            <a:spLocks noGrp="1"/>
          </p:cNvSpPr>
          <p:nvPr>
            <p:ph idx="1"/>
          </p:nvPr>
        </p:nvSpPr>
        <p:spPr>
          <a:xfrm>
            <a:off x="512064" y="1825624"/>
            <a:ext cx="10841736" cy="4831208"/>
          </a:xfrm>
        </p:spPr>
        <p:txBody>
          <a:bodyPr>
            <a:noAutofit/>
          </a:bodyPr>
          <a:lstStyle/>
          <a:p>
            <a:pPr marL="0" indent="0" algn="l">
              <a:buNone/>
            </a:pPr>
            <a:r>
              <a:rPr lang="ru-RU" sz="1600" b="0" i="0" dirty="0">
                <a:solidFill>
                  <a:srgbClr val="181818"/>
                </a:solidFill>
                <a:effectLst/>
                <a:latin typeface="HeliosExtC"/>
              </a:rPr>
              <a:t>Этот инструмент создавали для отслеживания статуса задач и ошибок, но со временем его функционал расширился. Сегодня в </a:t>
            </a:r>
            <a:r>
              <a:rPr lang="ru-RU" sz="1600" b="0" i="0" dirty="0" err="1">
                <a:solidFill>
                  <a:srgbClr val="181818"/>
                </a:solidFill>
                <a:effectLst/>
                <a:latin typeface="HeliosExtC"/>
              </a:rPr>
              <a:t>Jira</a:t>
            </a:r>
            <a:r>
              <a:rPr lang="ru-RU" sz="1600" b="0" i="0" dirty="0">
                <a:solidFill>
                  <a:srgbClr val="181818"/>
                </a:solidFill>
                <a:effectLst/>
                <a:latin typeface="HeliosExtC"/>
              </a:rPr>
              <a:t> можно управлять процессом разработки от идеи до запуска готового продукта. Кроме IT-команд, ее используют маркетологи, аналитики, тестировщики и другие специалисты.</a:t>
            </a:r>
          </a:p>
          <a:p>
            <a:pPr marL="0" indent="0" algn="l">
              <a:buNone/>
            </a:pPr>
            <a:r>
              <a:rPr lang="ru-RU" sz="1600" b="0" i="0" dirty="0">
                <a:solidFill>
                  <a:srgbClr val="181818"/>
                </a:solidFill>
                <a:effectLst/>
                <a:latin typeface="HeliosExtC"/>
              </a:rPr>
              <a:t>Для чего может помочь </a:t>
            </a:r>
            <a:r>
              <a:rPr lang="ru-RU" sz="1600" b="0" i="0" dirty="0" err="1">
                <a:solidFill>
                  <a:srgbClr val="181818"/>
                </a:solidFill>
                <a:effectLst/>
                <a:latin typeface="HeliosExtC"/>
              </a:rPr>
              <a:t>Jira</a:t>
            </a:r>
            <a:r>
              <a:rPr lang="ru-RU" sz="1600" b="0" i="0" dirty="0">
                <a:solidFill>
                  <a:srgbClr val="181818"/>
                </a:solidFill>
                <a:effectLst/>
                <a:latin typeface="HeliosExtC"/>
              </a:rPr>
              <a:t>:</a:t>
            </a:r>
          </a:p>
          <a:p>
            <a:pPr algn="l">
              <a:buFont typeface="Arial" panose="020B0604020202020204" pitchFamily="34" charset="0"/>
              <a:buChar char="•"/>
            </a:pPr>
            <a:r>
              <a:rPr lang="ru-RU" sz="1600" b="1" i="0" dirty="0">
                <a:solidFill>
                  <a:srgbClr val="181818"/>
                </a:solidFill>
                <a:effectLst/>
                <a:latin typeface="HeliosExtC-bold"/>
              </a:rPr>
              <a:t>Управление требованиями. </a:t>
            </a:r>
            <a:r>
              <a:rPr lang="ru-RU" sz="1600" b="0" i="0" dirty="0">
                <a:solidFill>
                  <a:srgbClr val="181818"/>
                </a:solidFill>
                <a:effectLst/>
                <a:latin typeface="HeliosExtC"/>
              </a:rPr>
              <a:t>Требования — это вводные данные для работы над проектом. Их пишут в отдельном документе вместе с заказчиком, чтобы не возникало разногласий в процессе работы, а разработчики могли на них ориентироваться. Чтобы изменить или составить требования для команды, используют </a:t>
            </a:r>
            <a:r>
              <a:rPr lang="ru-RU" sz="1600" b="0" i="0" dirty="0" err="1">
                <a:solidFill>
                  <a:srgbClr val="181818"/>
                </a:solidFill>
                <a:effectLst/>
                <a:latin typeface="HeliosExtC"/>
              </a:rPr>
              <a:t>Jira</a:t>
            </a:r>
            <a:r>
              <a:rPr lang="ru-RU" sz="1600" b="0" i="0" dirty="0">
                <a:solidFill>
                  <a:srgbClr val="181818"/>
                </a:solidFill>
                <a:effectLst/>
                <a:latin typeface="HeliosExtC"/>
              </a:rPr>
              <a:t> в сочетании с </a:t>
            </a:r>
            <a:r>
              <a:rPr lang="ru-RU" sz="1600" b="0" i="0" u="sng" dirty="0" err="1">
                <a:solidFill>
                  <a:srgbClr val="181818"/>
                </a:solidFill>
                <a:effectLst/>
                <a:latin typeface="HeliosExtC"/>
                <a:hlinkClick r:id="rId2"/>
              </a:rPr>
              <a:t>Confluence</a:t>
            </a:r>
            <a:r>
              <a:rPr lang="ru-RU" sz="1600" b="0" i="0" dirty="0">
                <a:solidFill>
                  <a:srgbClr val="181818"/>
                </a:solidFill>
                <a:effectLst/>
                <a:latin typeface="HeliosExtC"/>
              </a:rPr>
              <a:t> — инструментом для совместной работы. В нем можно создавать, обсуждать и редактировать документы.</a:t>
            </a:r>
          </a:p>
          <a:p>
            <a:pPr algn="l">
              <a:buFont typeface="Arial" panose="020B0604020202020204" pitchFamily="34" charset="0"/>
              <a:buChar char="•"/>
            </a:pPr>
            <a:r>
              <a:rPr lang="ru-RU" sz="1600" b="1" i="0" dirty="0">
                <a:solidFill>
                  <a:srgbClr val="181818"/>
                </a:solidFill>
                <a:effectLst/>
                <a:latin typeface="HeliosExtC-bold"/>
              </a:rPr>
              <a:t>Управление продуктами.</a:t>
            </a:r>
            <a:r>
              <a:rPr lang="ru-RU" sz="1600" b="0" i="0" dirty="0">
                <a:solidFill>
                  <a:srgbClr val="181818"/>
                </a:solidFill>
                <a:effectLst/>
                <a:latin typeface="HeliosExtC"/>
              </a:rPr>
              <a:t> Команды составляют в </a:t>
            </a:r>
            <a:r>
              <a:rPr lang="ru-RU" sz="1600" b="0" i="0" dirty="0" err="1">
                <a:solidFill>
                  <a:srgbClr val="181818"/>
                </a:solidFill>
                <a:effectLst/>
                <a:latin typeface="HeliosExtC"/>
              </a:rPr>
              <a:t>Jira</a:t>
            </a:r>
            <a:r>
              <a:rPr lang="ru-RU" sz="1600" b="0" i="0" dirty="0">
                <a:solidFill>
                  <a:srgbClr val="181818"/>
                </a:solidFill>
                <a:effectLst/>
                <a:latin typeface="HeliosExtC"/>
              </a:rPr>
              <a:t> дорожные карты — пошаговые планы масштабных проектов. Такие карты помогают наладить взаимодействие между отделами. Например, при грамотном управлении маркетологи могут планировать промокампанию параллельно с разработкой, а не ждать готового продукта. В дорожных картах не прописываются подробные задачи и методы выполнения, в них расставляются цели, приоритеты и обозначаются зависимости работы одного отдела от работы другого.</a:t>
            </a:r>
          </a:p>
          <a:p>
            <a:pPr algn="l">
              <a:buFont typeface="Arial" panose="020B0604020202020204" pitchFamily="34" charset="0"/>
              <a:buChar char="•"/>
            </a:pPr>
            <a:r>
              <a:rPr lang="ru-RU" sz="1600" b="1" i="0" dirty="0">
                <a:solidFill>
                  <a:srgbClr val="181818"/>
                </a:solidFill>
                <a:effectLst/>
                <a:latin typeface="HeliosExtC-bold"/>
              </a:rPr>
              <a:t>Управление проектами.</a:t>
            </a:r>
            <a:r>
              <a:rPr lang="ru-RU" sz="1600" b="0" i="0" dirty="0">
                <a:solidFill>
                  <a:srgbClr val="181818"/>
                </a:solidFill>
                <a:effectLst/>
                <a:latin typeface="HeliosExtC"/>
              </a:rPr>
              <a:t> </a:t>
            </a:r>
            <a:r>
              <a:rPr lang="ru-RU" sz="1600" b="0" i="0" dirty="0" err="1">
                <a:solidFill>
                  <a:srgbClr val="181818"/>
                </a:solidFill>
                <a:effectLst/>
                <a:latin typeface="HeliosExtC"/>
              </a:rPr>
              <a:t>Jira</a:t>
            </a:r>
            <a:r>
              <a:rPr lang="ru-RU" sz="1600" b="0" i="0" dirty="0">
                <a:solidFill>
                  <a:srgbClr val="181818"/>
                </a:solidFill>
                <a:effectLst/>
                <a:latin typeface="HeliosExtC"/>
              </a:rPr>
              <a:t> настраивается под проекты, поэтому такой инструмент полезен </a:t>
            </a:r>
            <a:r>
              <a:rPr lang="ru-RU" sz="1600" b="0" i="0" dirty="0" err="1">
                <a:solidFill>
                  <a:srgbClr val="181818"/>
                </a:solidFill>
                <a:effectLst/>
                <a:latin typeface="HeliosExtC"/>
              </a:rPr>
              <a:t>проджект</a:t>
            </a:r>
            <a:r>
              <a:rPr lang="ru-RU" sz="1600" b="0" i="0" dirty="0">
                <a:solidFill>
                  <a:srgbClr val="181818"/>
                </a:solidFill>
                <a:effectLst/>
                <a:latin typeface="HeliosExtC"/>
              </a:rPr>
              <a:t>-менеджерам. Можно визуально отследить путь каждой задачи от создания до результата: генерация идей и гипотез, создание прототипа, дизайн, согласование дизайн-концепта, разработка, создание контента, тестирование.</a:t>
            </a:r>
          </a:p>
        </p:txBody>
      </p:sp>
    </p:spTree>
    <p:extLst>
      <p:ext uri="{BB962C8B-B14F-4D97-AF65-F5344CB8AC3E}">
        <p14:creationId xmlns:p14="http://schemas.microsoft.com/office/powerpoint/2010/main" val="208172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E02-5F90-EC5F-28B1-41F7E4EDD0FB}"/>
              </a:ext>
            </a:extLst>
          </p:cNvPr>
          <p:cNvSpPr>
            <a:spLocks noGrp="1"/>
          </p:cNvSpPr>
          <p:nvPr>
            <p:ph type="title"/>
          </p:nvPr>
        </p:nvSpPr>
        <p:spPr/>
        <p:txBody>
          <a:bodyPr/>
          <a:lstStyle/>
          <a:p>
            <a:r>
              <a:rPr lang="ru-RU" b="0" i="0" dirty="0">
                <a:solidFill>
                  <a:srgbClr val="181818"/>
                </a:solidFill>
                <a:effectLst/>
                <a:latin typeface="HeliosExtC-bold"/>
              </a:rPr>
              <a:t>Как пользоваться </a:t>
            </a:r>
            <a:r>
              <a:rPr lang="en-US" b="0" i="0" dirty="0">
                <a:solidFill>
                  <a:srgbClr val="181818"/>
                </a:solidFill>
                <a:effectLst/>
                <a:latin typeface="HeliosExtC-bold"/>
              </a:rPr>
              <a:t>Jira</a:t>
            </a:r>
            <a:endParaRPr lang="en-US" dirty="0"/>
          </a:p>
        </p:txBody>
      </p:sp>
      <p:sp>
        <p:nvSpPr>
          <p:cNvPr id="3" name="Content Placeholder 2">
            <a:extLst>
              <a:ext uri="{FF2B5EF4-FFF2-40B4-BE49-F238E27FC236}">
                <a16:creationId xmlns:a16="http://schemas.microsoft.com/office/drawing/2014/main" id="{7D85BDD6-5699-C835-689B-83F87B60DD89}"/>
              </a:ext>
            </a:extLst>
          </p:cNvPr>
          <p:cNvSpPr>
            <a:spLocks noGrp="1"/>
          </p:cNvSpPr>
          <p:nvPr>
            <p:ph idx="1"/>
          </p:nvPr>
        </p:nvSpPr>
        <p:spPr/>
        <p:txBody>
          <a:bodyPr/>
          <a:lstStyle/>
          <a:p>
            <a:pPr marL="0" indent="0" algn="l">
              <a:buNone/>
            </a:pPr>
            <a:r>
              <a:rPr lang="ru-RU" b="1" i="0" dirty="0">
                <a:solidFill>
                  <a:srgbClr val="000000"/>
                </a:solidFill>
                <a:effectLst/>
                <a:latin typeface="HeliosExtC-bold"/>
              </a:rPr>
              <a:t>Установка</a:t>
            </a:r>
          </a:p>
          <a:p>
            <a:pPr algn="l"/>
            <a:r>
              <a:rPr lang="ru-RU" b="0" i="0" dirty="0">
                <a:solidFill>
                  <a:srgbClr val="181818"/>
                </a:solidFill>
                <a:effectLst/>
                <a:latin typeface="HeliosExtC"/>
              </a:rPr>
              <a:t>Зайдите на </a:t>
            </a:r>
            <a:r>
              <a:rPr lang="ru-RU" b="0" i="0" u="sng" dirty="0">
                <a:solidFill>
                  <a:srgbClr val="181818"/>
                </a:solidFill>
                <a:effectLst/>
                <a:latin typeface="HeliosExtC"/>
                <a:hlinkClick r:id="rId2"/>
              </a:rPr>
              <a:t>сайт</a:t>
            </a:r>
            <a:r>
              <a:rPr lang="ru-RU" b="0" i="0" dirty="0">
                <a:solidFill>
                  <a:srgbClr val="181818"/>
                </a:solidFill>
                <a:effectLst/>
                <a:latin typeface="HeliosExtC"/>
              </a:rPr>
              <a:t> проекта и зарегистрируйтесь с помощью электронной почты, </a:t>
            </a:r>
            <a:r>
              <a:rPr lang="ru-RU" b="0" i="0" dirty="0" err="1">
                <a:solidFill>
                  <a:srgbClr val="181818"/>
                </a:solidFill>
                <a:effectLst/>
                <a:latin typeface="HeliosExtC"/>
              </a:rPr>
              <a:t>Slack</a:t>
            </a:r>
            <a:r>
              <a:rPr lang="ru-RU" b="0" i="0" dirty="0">
                <a:solidFill>
                  <a:srgbClr val="181818"/>
                </a:solidFill>
                <a:effectLst/>
                <a:latin typeface="HeliosExtC"/>
              </a:rPr>
              <a:t>, Microsoft или Google-аккаунта.</a:t>
            </a:r>
          </a:p>
          <a:p>
            <a:pPr algn="l"/>
            <a:r>
              <a:rPr lang="ru-RU" b="0" i="0" dirty="0">
                <a:solidFill>
                  <a:srgbClr val="181818"/>
                </a:solidFill>
                <a:effectLst/>
                <a:latin typeface="HeliosExtC"/>
              </a:rPr>
              <a:t>После регистрации придумайте имя проекта. Система рекомендует выбирать простое и понятное, например название компании, чтобы никто из команды его не забыл. Но нужно уникальное имя — некоторые уже могут быть заняты.</a:t>
            </a:r>
          </a:p>
          <a:p>
            <a:pPr algn="l"/>
            <a:r>
              <a:rPr lang="ru-RU" b="0" i="0" dirty="0">
                <a:solidFill>
                  <a:srgbClr val="181818"/>
                </a:solidFill>
                <a:effectLst/>
                <a:latin typeface="HeliosExtC"/>
              </a:rPr>
              <a:t>После регистрации инструменты для управления будут доступны.</a:t>
            </a:r>
          </a:p>
          <a:p>
            <a:pPr algn="l"/>
            <a:endParaRPr lang="ru-RU" b="0" i="0" dirty="0">
              <a:solidFill>
                <a:srgbClr val="181818"/>
              </a:solidFill>
              <a:effectLst/>
              <a:latin typeface="HeliosExtC"/>
            </a:endParaRPr>
          </a:p>
          <a:p>
            <a:endParaRPr lang="en-US" dirty="0"/>
          </a:p>
        </p:txBody>
      </p:sp>
    </p:spTree>
    <p:extLst>
      <p:ext uri="{BB962C8B-B14F-4D97-AF65-F5344CB8AC3E}">
        <p14:creationId xmlns:p14="http://schemas.microsoft.com/office/powerpoint/2010/main" val="4252167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9A83-606F-9588-5B48-29547392E61F}"/>
              </a:ext>
            </a:extLst>
          </p:cNvPr>
          <p:cNvSpPr>
            <a:spLocks noGrp="1"/>
          </p:cNvSpPr>
          <p:nvPr>
            <p:ph type="title"/>
          </p:nvPr>
        </p:nvSpPr>
        <p:spPr>
          <a:xfrm>
            <a:off x="838200" y="365125"/>
            <a:ext cx="10515600" cy="670461"/>
          </a:xfrm>
        </p:spPr>
        <p:txBody>
          <a:bodyPr>
            <a:normAutofit fontScale="90000"/>
          </a:bodyPr>
          <a:lstStyle/>
          <a:p>
            <a:pPr algn="l"/>
            <a:r>
              <a:rPr lang="ru-RU" b="0" i="0" dirty="0">
                <a:solidFill>
                  <a:srgbClr val="181818"/>
                </a:solidFill>
                <a:effectLst/>
                <a:latin typeface="HeliosExtC-bold"/>
              </a:rPr>
              <a:t>Интерфейс</a:t>
            </a:r>
          </a:p>
        </p:txBody>
      </p:sp>
      <p:sp>
        <p:nvSpPr>
          <p:cNvPr id="3" name="Content Placeholder 2">
            <a:extLst>
              <a:ext uri="{FF2B5EF4-FFF2-40B4-BE49-F238E27FC236}">
                <a16:creationId xmlns:a16="http://schemas.microsoft.com/office/drawing/2014/main" id="{366E0225-D9FE-48CE-025B-3857D263F5BD}"/>
              </a:ext>
            </a:extLst>
          </p:cNvPr>
          <p:cNvSpPr>
            <a:spLocks noGrp="1"/>
          </p:cNvSpPr>
          <p:nvPr>
            <p:ph idx="1"/>
          </p:nvPr>
        </p:nvSpPr>
        <p:spPr/>
        <p:txBody>
          <a:bodyPr>
            <a:normAutofit fontScale="92500" lnSpcReduction="20000"/>
          </a:bodyPr>
          <a:lstStyle/>
          <a:p>
            <a:pPr marL="0" indent="0" algn="l">
              <a:buNone/>
            </a:pPr>
            <a:r>
              <a:rPr lang="ru-RU" b="0" i="0" dirty="0">
                <a:solidFill>
                  <a:srgbClr val="181818"/>
                </a:solidFill>
                <a:effectLst/>
                <a:latin typeface="HeliosExtC"/>
              </a:rPr>
              <a:t>Внешне </a:t>
            </a:r>
            <a:r>
              <a:rPr lang="ru-RU" b="0" i="0" dirty="0" err="1">
                <a:solidFill>
                  <a:srgbClr val="181818"/>
                </a:solidFill>
                <a:effectLst/>
                <a:latin typeface="HeliosExtC"/>
              </a:rPr>
              <a:t>Jira</a:t>
            </a:r>
            <a:r>
              <a:rPr lang="ru-RU" b="0" i="0" dirty="0">
                <a:solidFill>
                  <a:srgbClr val="181818"/>
                </a:solidFill>
                <a:effectLst/>
                <a:latin typeface="HeliosExtC"/>
              </a:rPr>
              <a:t> похожа на любой другой </a:t>
            </a:r>
            <a:r>
              <a:rPr lang="ru-RU" b="0" i="0" dirty="0" err="1">
                <a:solidFill>
                  <a:srgbClr val="181818"/>
                </a:solidFill>
                <a:effectLst/>
                <a:latin typeface="HeliosExtC"/>
              </a:rPr>
              <a:t>таск</a:t>
            </a:r>
            <a:r>
              <a:rPr lang="ru-RU" b="0" i="0" dirty="0">
                <a:solidFill>
                  <a:srgbClr val="181818"/>
                </a:solidFill>
                <a:effectLst/>
                <a:latin typeface="HeliosExtC"/>
              </a:rPr>
              <a:t>-менеджер.</a:t>
            </a:r>
          </a:p>
          <a:p>
            <a:pPr marL="0" indent="0" algn="l">
              <a:buNone/>
            </a:pPr>
            <a:r>
              <a:rPr lang="ru-RU" b="0" i="0" dirty="0">
                <a:solidFill>
                  <a:srgbClr val="181818"/>
                </a:solidFill>
                <a:effectLst/>
                <a:latin typeface="HeliosExtC"/>
              </a:rPr>
              <a:t>В </a:t>
            </a:r>
            <a:r>
              <a:rPr lang="ru-RU" b="1" i="0" dirty="0">
                <a:solidFill>
                  <a:srgbClr val="181818"/>
                </a:solidFill>
                <a:effectLst/>
                <a:latin typeface="HeliosExtC-bold"/>
              </a:rPr>
              <a:t>верхней строке меню</a:t>
            </a:r>
            <a:r>
              <a:rPr lang="ru-RU" b="0" i="0" dirty="0">
                <a:solidFill>
                  <a:srgbClr val="181818"/>
                </a:solidFill>
                <a:effectLst/>
                <a:latin typeface="HeliosExtC"/>
              </a:rPr>
              <a:t> шесть вкладок:</a:t>
            </a:r>
          </a:p>
          <a:p>
            <a:pPr algn="l">
              <a:buFont typeface="Arial" panose="020B0604020202020204" pitchFamily="34" charset="0"/>
              <a:buChar char="•"/>
            </a:pPr>
            <a:r>
              <a:rPr lang="ru-RU" b="1" i="0" dirty="0">
                <a:solidFill>
                  <a:srgbClr val="181818"/>
                </a:solidFill>
                <a:effectLst/>
                <a:latin typeface="HeliosExtC-bold"/>
              </a:rPr>
              <a:t>Ваша работа (Your Work) —</a:t>
            </a:r>
            <a:r>
              <a:rPr lang="ru-RU" b="0" i="0" dirty="0">
                <a:solidFill>
                  <a:srgbClr val="181818"/>
                </a:solidFill>
                <a:effectLst/>
                <a:latin typeface="HeliosExtC"/>
              </a:rPr>
              <a:t> тут отображаются проекты конкретного члена команды, в которых он исполнитель.</a:t>
            </a:r>
          </a:p>
          <a:p>
            <a:pPr algn="l">
              <a:buFont typeface="Arial" panose="020B0604020202020204" pitchFamily="34" charset="0"/>
              <a:buChar char="•"/>
            </a:pPr>
            <a:r>
              <a:rPr lang="ru-RU" b="1" i="0" dirty="0">
                <a:solidFill>
                  <a:srgbClr val="181818"/>
                </a:solidFill>
                <a:effectLst/>
                <a:latin typeface="HeliosExtC-bold"/>
              </a:rPr>
              <a:t>Проекты (</a:t>
            </a:r>
            <a:r>
              <a:rPr lang="ru-RU" b="1" i="0" dirty="0" err="1">
                <a:solidFill>
                  <a:srgbClr val="181818"/>
                </a:solidFill>
                <a:effectLst/>
                <a:latin typeface="HeliosExtC-bold"/>
              </a:rPr>
              <a:t>Projects</a:t>
            </a:r>
            <a:r>
              <a:rPr lang="ru-RU" b="1" i="0" dirty="0">
                <a:solidFill>
                  <a:srgbClr val="181818"/>
                </a:solidFill>
                <a:effectLst/>
                <a:latin typeface="HeliosExtC-bold"/>
              </a:rPr>
              <a:t>) —</a:t>
            </a:r>
            <a:r>
              <a:rPr lang="ru-RU" b="0" i="0" dirty="0">
                <a:solidFill>
                  <a:srgbClr val="181818"/>
                </a:solidFill>
                <a:effectLst/>
                <a:latin typeface="HeliosExtC"/>
              </a:rPr>
              <a:t> вкладка с доступными досками команды, активными спринтами и отчетами о работе.</a:t>
            </a:r>
          </a:p>
          <a:p>
            <a:pPr algn="l">
              <a:buFont typeface="Arial" panose="020B0604020202020204" pitchFamily="34" charset="0"/>
              <a:buChar char="•"/>
            </a:pPr>
            <a:r>
              <a:rPr lang="ru-RU" b="1" i="0" dirty="0">
                <a:solidFill>
                  <a:srgbClr val="181818"/>
                </a:solidFill>
                <a:effectLst/>
                <a:latin typeface="HeliosExtC-bold"/>
              </a:rPr>
              <a:t>Фильтры (</a:t>
            </a:r>
            <a:r>
              <a:rPr lang="ru-RU" b="1" i="0" dirty="0" err="1">
                <a:solidFill>
                  <a:srgbClr val="181818"/>
                </a:solidFill>
                <a:effectLst/>
                <a:latin typeface="HeliosExtC-bold"/>
              </a:rPr>
              <a:t>Filters</a:t>
            </a:r>
            <a:r>
              <a:rPr lang="ru-RU" b="1" i="0" dirty="0">
                <a:solidFill>
                  <a:srgbClr val="181818"/>
                </a:solidFill>
                <a:effectLst/>
                <a:latin typeface="HeliosExtC-bold"/>
              </a:rPr>
              <a:t>) —</a:t>
            </a:r>
            <a:r>
              <a:rPr lang="ru-RU" b="0" i="0" dirty="0">
                <a:solidFill>
                  <a:srgbClr val="181818"/>
                </a:solidFill>
                <a:effectLst/>
                <a:latin typeface="HeliosExtC"/>
              </a:rPr>
              <a:t> таблица сортировки проектов по авторам, проектам, статусам и другим показателям.</a:t>
            </a:r>
          </a:p>
          <a:p>
            <a:pPr algn="l">
              <a:buFont typeface="Arial" panose="020B0604020202020204" pitchFamily="34" charset="0"/>
              <a:buChar char="•"/>
            </a:pPr>
            <a:r>
              <a:rPr lang="ru-RU" b="1" i="0" dirty="0" err="1">
                <a:solidFill>
                  <a:srgbClr val="181818"/>
                </a:solidFill>
                <a:effectLst/>
                <a:latin typeface="HeliosExtC-bold"/>
              </a:rPr>
              <a:t>Дашборды</a:t>
            </a:r>
            <a:r>
              <a:rPr lang="ru-RU" b="1" i="0" dirty="0">
                <a:solidFill>
                  <a:srgbClr val="181818"/>
                </a:solidFill>
                <a:effectLst/>
                <a:latin typeface="HeliosExtC-bold"/>
              </a:rPr>
              <a:t> (</a:t>
            </a:r>
            <a:r>
              <a:rPr lang="ru-RU" b="1" i="0" dirty="0" err="1">
                <a:solidFill>
                  <a:srgbClr val="181818"/>
                </a:solidFill>
                <a:effectLst/>
                <a:latin typeface="HeliosExtC-bold"/>
              </a:rPr>
              <a:t>Dashboards</a:t>
            </a:r>
            <a:r>
              <a:rPr lang="ru-RU" b="1" i="0" dirty="0">
                <a:solidFill>
                  <a:srgbClr val="181818"/>
                </a:solidFill>
                <a:effectLst/>
                <a:latin typeface="HeliosExtC-bold"/>
              </a:rPr>
              <a:t>) —</a:t>
            </a:r>
            <a:r>
              <a:rPr lang="ru-RU" b="0" i="0" dirty="0">
                <a:solidFill>
                  <a:srgbClr val="181818"/>
                </a:solidFill>
                <a:effectLst/>
                <a:latin typeface="HeliosExtC"/>
              </a:rPr>
              <a:t> аналитические сводки по проектам.</a:t>
            </a:r>
          </a:p>
          <a:p>
            <a:pPr algn="l">
              <a:buFont typeface="Arial" panose="020B0604020202020204" pitchFamily="34" charset="0"/>
              <a:buChar char="•"/>
            </a:pPr>
            <a:r>
              <a:rPr lang="ru-RU" b="1" i="0" dirty="0">
                <a:solidFill>
                  <a:srgbClr val="181818"/>
                </a:solidFill>
                <a:effectLst/>
                <a:latin typeface="HeliosExtC-bold"/>
              </a:rPr>
              <a:t>Люди (People) —</a:t>
            </a:r>
            <a:r>
              <a:rPr lang="ru-RU" b="0" i="0" dirty="0">
                <a:solidFill>
                  <a:srgbClr val="181818"/>
                </a:solidFill>
                <a:effectLst/>
                <a:latin typeface="HeliosExtC"/>
              </a:rPr>
              <a:t> список профилей членов команды.</a:t>
            </a:r>
          </a:p>
          <a:p>
            <a:pPr algn="l">
              <a:buFont typeface="Arial" panose="020B0604020202020204" pitchFamily="34" charset="0"/>
              <a:buChar char="•"/>
            </a:pPr>
            <a:r>
              <a:rPr lang="ru-RU" b="1" i="0" dirty="0">
                <a:solidFill>
                  <a:srgbClr val="181818"/>
                </a:solidFill>
                <a:effectLst/>
                <a:latin typeface="HeliosExtC-bold"/>
              </a:rPr>
              <a:t>Приложения (</a:t>
            </a:r>
            <a:r>
              <a:rPr lang="ru-RU" b="1" i="0" dirty="0" err="1">
                <a:solidFill>
                  <a:srgbClr val="181818"/>
                </a:solidFill>
                <a:effectLst/>
                <a:latin typeface="HeliosExtC-bold"/>
              </a:rPr>
              <a:t>Apps</a:t>
            </a:r>
            <a:r>
              <a:rPr lang="ru-RU" b="1" i="0" dirty="0">
                <a:solidFill>
                  <a:srgbClr val="181818"/>
                </a:solidFill>
                <a:effectLst/>
                <a:latin typeface="HeliosExtC-bold"/>
              </a:rPr>
              <a:t>) —</a:t>
            </a:r>
            <a:r>
              <a:rPr lang="ru-RU" b="0" i="0" dirty="0">
                <a:solidFill>
                  <a:srgbClr val="181818"/>
                </a:solidFill>
                <a:effectLst/>
                <a:latin typeface="HeliosExtC"/>
              </a:rPr>
              <a:t> сторонние сервисы, которые интегрированы в </a:t>
            </a:r>
            <a:r>
              <a:rPr lang="ru-RU" b="0" i="0" dirty="0" err="1">
                <a:solidFill>
                  <a:srgbClr val="181818"/>
                </a:solidFill>
                <a:effectLst/>
                <a:latin typeface="HeliosExtC"/>
              </a:rPr>
              <a:t>Jira</a:t>
            </a:r>
            <a:r>
              <a:rPr lang="ru-RU" b="0" i="0" dirty="0">
                <a:solidFill>
                  <a:srgbClr val="181818"/>
                </a:solidFill>
                <a:effectLst/>
                <a:latin typeface="HeliosExtC"/>
              </a:rPr>
              <a:t> и расширяют ее функционал.</a:t>
            </a:r>
          </a:p>
          <a:p>
            <a:endParaRPr lang="en-US" dirty="0"/>
          </a:p>
        </p:txBody>
      </p:sp>
      <p:pic>
        <p:nvPicPr>
          <p:cNvPr id="5" name="Picture 4" descr="A white background with black text&#10;&#10;Description automatically generated">
            <a:extLst>
              <a:ext uri="{FF2B5EF4-FFF2-40B4-BE49-F238E27FC236}">
                <a16:creationId xmlns:a16="http://schemas.microsoft.com/office/drawing/2014/main" id="{9711DDC7-F932-0A83-AB01-6DEDC5950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41" y="1154380"/>
            <a:ext cx="8896350" cy="552450"/>
          </a:xfrm>
          <a:prstGeom prst="rect">
            <a:avLst/>
          </a:prstGeom>
        </p:spPr>
      </p:pic>
    </p:spTree>
    <p:extLst>
      <p:ext uri="{BB962C8B-B14F-4D97-AF65-F5344CB8AC3E}">
        <p14:creationId xmlns:p14="http://schemas.microsoft.com/office/powerpoint/2010/main" val="2173647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F92F7E-EDE1-096E-A4F4-B284E96370DB}"/>
              </a:ext>
            </a:extLst>
          </p:cNvPr>
          <p:cNvSpPr>
            <a:spLocks noGrp="1"/>
          </p:cNvSpPr>
          <p:nvPr>
            <p:ph idx="1"/>
          </p:nvPr>
        </p:nvSpPr>
        <p:spPr>
          <a:xfrm>
            <a:off x="179832" y="750410"/>
            <a:ext cx="4885944" cy="5577237"/>
          </a:xfrm>
        </p:spPr>
        <p:txBody>
          <a:bodyPr>
            <a:normAutofit fontScale="77500" lnSpcReduction="20000"/>
          </a:bodyPr>
          <a:lstStyle/>
          <a:p>
            <a:pPr marL="0" indent="0" algn="l">
              <a:buNone/>
            </a:pPr>
            <a:r>
              <a:rPr lang="ru-RU" b="0" i="0" dirty="0">
                <a:solidFill>
                  <a:srgbClr val="181818"/>
                </a:solidFill>
                <a:effectLst/>
                <a:latin typeface="HeliosExtC"/>
              </a:rPr>
              <a:t>В </a:t>
            </a:r>
            <a:r>
              <a:rPr lang="ru-RU" b="1" i="0" dirty="0">
                <a:solidFill>
                  <a:srgbClr val="181818"/>
                </a:solidFill>
                <a:effectLst/>
                <a:latin typeface="HeliosExtC-bold"/>
              </a:rPr>
              <a:t>рабочей области</a:t>
            </a:r>
            <a:r>
              <a:rPr lang="ru-RU" b="0" i="0" dirty="0">
                <a:solidFill>
                  <a:srgbClr val="181818"/>
                </a:solidFill>
                <a:effectLst/>
                <a:latin typeface="HeliosExtC"/>
              </a:rPr>
              <a:t> отображаются доски с колонками и задачи, которые в зависимости от статуса перемещаются между этими колонками. Есть несколько типов задач:</a:t>
            </a:r>
          </a:p>
          <a:p>
            <a:pPr algn="l">
              <a:buFont typeface="Arial" panose="020B0604020202020204" pitchFamily="34" charset="0"/>
              <a:buChar char="•"/>
            </a:pPr>
            <a:r>
              <a:rPr lang="ru-RU" b="1" i="0" dirty="0">
                <a:solidFill>
                  <a:srgbClr val="181818"/>
                </a:solidFill>
                <a:effectLst/>
                <a:latin typeface="HeliosExtC-bold"/>
              </a:rPr>
              <a:t>эпик (</a:t>
            </a:r>
            <a:r>
              <a:rPr lang="ru-RU" b="1" i="0" dirty="0" err="1">
                <a:solidFill>
                  <a:srgbClr val="181818"/>
                </a:solidFill>
                <a:effectLst/>
                <a:latin typeface="HeliosExtC-bold"/>
              </a:rPr>
              <a:t>epic</a:t>
            </a:r>
            <a:r>
              <a:rPr lang="ru-RU" b="1" i="0" dirty="0">
                <a:solidFill>
                  <a:srgbClr val="181818"/>
                </a:solidFill>
                <a:effectLst/>
                <a:latin typeface="HeliosExtC-bold"/>
              </a:rPr>
              <a:t>) —</a:t>
            </a:r>
            <a:r>
              <a:rPr lang="ru-RU" b="0" i="0" dirty="0">
                <a:solidFill>
                  <a:srgbClr val="181818"/>
                </a:solidFill>
                <a:effectLst/>
                <a:latin typeface="HeliosExtC"/>
              </a:rPr>
              <a:t> большая задача, которую нужно разделить на спринты;</a:t>
            </a:r>
          </a:p>
          <a:p>
            <a:pPr algn="l">
              <a:buFont typeface="Arial" panose="020B0604020202020204" pitchFamily="34" charset="0"/>
              <a:buChar char="•"/>
            </a:pPr>
            <a:r>
              <a:rPr lang="ru-RU" b="1" i="0" dirty="0">
                <a:solidFill>
                  <a:srgbClr val="181818"/>
                </a:solidFill>
                <a:effectLst/>
                <a:latin typeface="HeliosExtC-bold"/>
              </a:rPr>
              <a:t>история (</a:t>
            </a:r>
            <a:r>
              <a:rPr lang="ru-RU" b="1" i="0" dirty="0" err="1">
                <a:solidFill>
                  <a:srgbClr val="181818"/>
                </a:solidFill>
                <a:effectLst/>
                <a:latin typeface="HeliosExtC-bold"/>
              </a:rPr>
              <a:t>story</a:t>
            </a:r>
            <a:r>
              <a:rPr lang="ru-RU" b="1" i="0" dirty="0">
                <a:solidFill>
                  <a:srgbClr val="181818"/>
                </a:solidFill>
                <a:effectLst/>
                <a:latin typeface="HeliosExtC-bold"/>
              </a:rPr>
              <a:t>) —</a:t>
            </a:r>
            <a:r>
              <a:rPr lang="ru-RU" b="0" i="0" dirty="0">
                <a:solidFill>
                  <a:srgbClr val="181818"/>
                </a:solidFill>
                <a:effectLst/>
                <a:latin typeface="HeliosExtC"/>
              </a:rPr>
              <a:t> часть эпика, которую команда может решить за спринт;</a:t>
            </a:r>
          </a:p>
          <a:p>
            <a:pPr algn="l">
              <a:buFont typeface="Arial" panose="020B0604020202020204" pitchFamily="34" charset="0"/>
              <a:buChar char="•"/>
            </a:pPr>
            <a:r>
              <a:rPr lang="ru-RU" b="1" i="0" dirty="0">
                <a:solidFill>
                  <a:srgbClr val="181818"/>
                </a:solidFill>
                <a:effectLst/>
                <a:latin typeface="HeliosExtC-bold"/>
              </a:rPr>
              <a:t>задача (</a:t>
            </a:r>
            <a:r>
              <a:rPr lang="ru-RU" b="1" i="0" dirty="0" err="1">
                <a:solidFill>
                  <a:srgbClr val="181818"/>
                </a:solidFill>
                <a:effectLst/>
                <a:latin typeface="HeliosExtC-bold"/>
              </a:rPr>
              <a:t>task</a:t>
            </a:r>
            <a:r>
              <a:rPr lang="ru-RU" b="1" i="0" dirty="0">
                <a:solidFill>
                  <a:srgbClr val="181818"/>
                </a:solidFill>
                <a:effectLst/>
                <a:latin typeface="HeliosExtC-bold"/>
              </a:rPr>
              <a:t>) —</a:t>
            </a:r>
            <a:r>
              <a:rPr lang="ru-RU" b="0" i="0" dirty="0">
                <a:solidFill>
                  <a:srgbClr val="181818"/>
                </a:solidFill>
                <a:effectLst/>
                <a:latin typeface="HeliosExtC"/>
              </a:rPr>
              <a:t> часть работы, которую выполняет один или несколько членов команды;</a:t>
            </a:r>
          </a:p>
          <a:p>
            <a:pPr algn="l">
              <a:buFont typeface="Arial" panose="020B0604020202020204" pitchFamily="34" charset="0"/>
              <a:buChar char="•"/>
            </a:pPr>
            <a:r>
              <a:rPr lang="ru-RU" b="1" i="0" dirty="0">
                <a:solidFill>
                  <a:srgbClr val="181818"/>
                </a:solidFill>
                <a:effectLst/>
                <a:latin typeface="HeliosExtC-bold"/>
              </a:rPr>
              <a:t>подзадача (</a:t>
            </a:r>
            <a:r>
              <a:rPr lang="ru-RU" b="1" i="0" dirty="0" err="1">
                <a:solidFill>
                  <a:srgbClr val="181818"/>
                </a:solidFill>
                <a:effectLst/>
                <a:latin typeface="HeliosExtC-bold"/>
              </a:rPr>
              <a:t>sub-task</a:t>
            </a:r>
            <a:r>
              <a:rPr lang="ru-RU" b="1" i="0" dirty="0">
                <a:solidFill>
                  <a:srgbClr val="181818"/>
                </a:solidFill>
                <a:effectLst/>
                <a:latin typeface="HeliosExtC-bold"/>
              </a:rPr>
              <a:t>) —</a:t>
            </a:r>
            <a:r>
              <a:rPr lang="ru-RU" b="0" i="0" dirty="0">
                <a:solidFill>
                  <a:srgbClr val="181818"/>
                </a:solidFill>
                <a:effectLst/>
                <a:latin typeface="HeliosExtC"/>
              </a:rPr>
              <a:t> часть задачи;</a:t>
            </a:r>
          </a:p>
          <a:p>
            <a:pPr algn="l">
              <a:buFont typeface="Arial" panose="020B0604020202020204" pitchFamily="34" charset="0"/>
              <a:buChar char="•"/>
            </a:pPr>
            <a:r>
              <a:rPr lang="ru-RU" b="1" i="0" dirty="0">
                <a:solidFill>
                  <a:srgbClr val="181818"/>
                </a:solidFill>
                <a:effectLst/>
                <a:latin typeface="HeliosExtC-bold"/>
              </a:rPr>
              <a:t>баг (</a:t>
            </a:r>
            <a:r>
              <a:rPr lang="ru-RU" b="1" i="0" dirty="0" err="1">
                <a:solidFill>
                  <a:srgbClr val="181818"/>
                </a:solidFill>
                <a:effectLst/>
                <a:latin typeface="HeliosExtC-bold"/>
              </a:rPr>
              <a:t>bug</a:t>
            </a:r>
            <a:r>
              <a:rPr lang="ru-RU" b="1" i="0" dirty="0">
                <a:solidFill>
                  <a:srgbClr val="181818"/>
                </a:solidFill>
                <a:effectLst/>
                <a:latin typeface="HeliosExtC-bold"/>
              </a:rPr>
              <a:t>) —</a:t>
            </a:r>
            <a:r>
              <a:rPr lang="ru-RU" b="0" i="0" dirty="0">
                <a:solidFill>
                  <a:srgbClr val="181818"/>
                </a:solidFill>
                <a:effectLst/>
                <a:latin typeface="HeliosExtC"/>
              </a:rPr>
              <a:t> особая задача по исправлению ошибок в продукте.</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076F6443-DE7F-7CE0-2DB4-0E41A6173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280" y="837438"/>
            <a:ext cx="6477000" cy="4762500"/>
          </a:xfrm>
          <a:prstGeom prst="rect">
            <a:avLst/>
          </a:prstGeom>
        </p:spPr>
      </p:pic>
    </p:spTree>
    <p:extLst>
      <p:ext uri="{BB962C8B-B14F-4D97-AF65-F5344CB8AC3E}">
        <p14:creationId xmlns:p14="http://schemas.microsoft.com/office/powerpoint/2010/main" val="2045320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866E0A-9D96-83BB-D688-A46B31599910}"/>
              </a:ext>
            </a:extLst>
          </p:cNvPr>
          <p:cNvSpPr>
            <a:spLocks noGrp="1"/>
          </p:cNvSpPr>
          <p:nvPr>
            <p:ph idx="1"/>
          </p:nvPr>
        </p:nvSpPr>
        <p:spPr>
          <a:xfrm>
            <a:off x="4654295" y="502920"/>
            <a:ext cx="6894576" cy="1463040"/>
          </a:xfrm>
        </p:spPr>
        <p:txBody>
          <a:bodyPr anchor="ctr">
            <a:normAutofit/>
          </a:bodyPr>
          <a:lstStyle/>
          <a:p>
            <a:pPr marL="0" indent="0">
              <a:buNone/>
            </a:pPr>
            <a:r>
              <a:rPr lang="ru-RU" sz="2000" b="1" i="0">
                <a:effectLst/>
                <a:latin typeface="HeliosExtC-bold"/>
              </a:rPr>
              <a:t>Боковое меню</a:t>
            </a:r>
            <a:r>
              <a:rPr lang="ru-RU" sz="2000" b="0" i="0">
                <a:effectLst/>
                <a:latin typeface="HeliosExtC"/>
              </a:rPr>
              <a:t> состоит из элементов управления проектами:</a:t>
            </a:r>
          </a:p>
          <a:p>
            <a:pPr>
              <a:buFont typeface="Arial" panose="020B0604020202020204" pitchFamily="34" charset="0"/>
              <a:buChar char="•"/>
            </a:pPr>
            <a:r>
              <a:rPr lang="ru-RU" sz="2000" b="1" i="0">
                <a:effectLst/>
                <a:latin typeface="HeliosExtC-bold"/>
              </a:rPr>
              <a:t>Доска (Board) —</a:t>
            </a:r>
            <a:r>
              <a:rPr lang="ru-RU" sz="2000" b="0" i="0">
                <a:effectLst/>
                <a:latin typeface="HeliosExtC"/>
              </a:rPr>
              <a:t> это вкладка, в которой хранятся доски проектов, доступных команде. Между ними переключаются с помощью кнопки «Вниз».</a:t>
            </a:r>
          </a:p>
          <a:p>
            <a:endParaRPr lang="en-US" sz="2000"/>
          </a:p>
        </p:txBody>
      </p:sp>
      <p:pic>
        <p:nvPicPr>
          <p:cNvPr id="5" name="Picture 4" descr="A screenshot of a chat">
            <a:extLst>
              <a:ext uri="{FF2B5EF4-FFF2-40B4-BE49-F238E27FC236}">
                <a16:creationId xmlns:a16="http://schemas.microsoft.com/office/drawing/2014/main" id="{5D080BC8-D909-FD4C-744E-4259EF966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52" y="2290936"/>
            <a:ext cx="10540704" cy="3959352"/>
          </a:xfrm>
          <a:prstGeom prst="rect">
            <a:avLst/>
          </a:prstGeom>
        </p:spPr>
      </p:pic>
    </p:spTree>
    <p:extLst>
      <p:ext uri="{BB962C8B-B14F-4D97-AF65-F5344CB8AC3E}">
        <p14:creationId xmlns:p14="http://schemas.microsoft.com/office/powerpoint/2010/main" val="1716404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B3F230-2FEE-DC2A-F7F4-7D24716FECCB}"/>
              </a:ext>
            </a:extLst>
          </p:cNvPr>
          <p:cNvSpPr>
            <a:spLocks noGrp="1"/>
          </p:cNvSpPr>
          <p:nvPr>
            <p:ph idx="1"/>
          </p:nvPr>
        </p:nvSpPr>
        <p:spPr>
          <a:xfrm>
            <a:off x="4654295" y="502920"/>
            <a:ext cx="6894576" cy="1463040"/>
          </a:xfrm>
        </p:spPr>
        <p:txBody>
          <a:bodyPr anchor="ctr">
            <a:normAutofit/>
          </a:bodyPr>
          <a:lstStyle/>
          <a:p>
            <a:r>
              <a:rPr lang="ru-RU" sz="2200" b="1" i="0">
                <a:effectLst/>
                <a:latin typeface="HeliosExtC-bold"/>
              </a:rPr>
              <a:t>Дорожная карта (Roadmap) —</a:t>
            </a:r>
            <a:r>
              <a:rPr lang="ru-RU" sz="2200" b="0" i="0">
                <a:effectLst/>
                <a:latin typeface="HeliosExtC"/>
              </a:rPr>
              <a:t> трекер, с помощью которого выстраивается картина работы над проектом; в нем на линии времени отображаются этапы разработки до финального релиза.</a:t>
            </a:r>
          </a:p>
          <a:p>
            <a:endParaRPr lang="en-US" sz="2200"/>
          </a:p>
        </p:txBody>
      </p:sp>
      <p:pic>
        <p:nvPicPr>
          <p:cNvPr id="5" name="Picture 4" descr="A screenshot of a project">
            <a:extLst>
              <a:ext uri="{FF2B5EF4-FFF2-40B4-BE49-F238E27FC236}">
                <a16:creationId xmlns:a16="http://schemas.microsoft.com/office/drawing/2014/main" id="{48BC16F9-D09E-D15C-ED97-6E4F84D6D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721" y="2235852"/>
            <a:ext cx="8116492" cy="4313112"/>
          </a:xfrm>
          <a:prstGeom prst="rect">
            <a:avLst/>
          </a:prstGeom>
        </p:spPr>
      </p:pic>
    </p:spTree>
    <p:extLst>
      <p:ext uri="{BB962C8B-B14F-4D97-AF65-F5344CB8AC3E}">
        <p14:creationId xmlns:p14="http://schemas.microsoft.com/office/powerpoint/2010/main" val="393290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AB640-47E7-45FE-C3EA-CCC931583BF1}"/>
              </a:ext>
            </a:extLst>
          </p:cNvPr>
          <p:cNvSpPr>
            <a:spLocks noGrp="1"/>
          </p:cNvSpPr>
          <p:nvPr>
            <p:ph type="title"/>
          </p:nvPr>
        </p:nvSpPr>
        <p:spPr>
          <a:xfrm>
            <a:off x="838200" y="365125"/>
            <a:ext cx="10515600" cy="1306443"/>
          </a:xfrm>
        </p:spPr>
        <p:txBody>
          <a:bodyPr>
            <a:normAutofit/>
          </a:bodyPr>
          <a:lstStyle/>
          <a:p>
            <a:r>
              <a:rPr lang="ru-RU" sz="4000" b="1" i="0">
                <a:effectLst/>
                <a:latin typeface="Gilroy"/>
              </a:rPr>
              <a:t>Методологія Waterfall (каскадна або водоспадна модель)</a:t>
            </a:r>
            <a:endParaRPr lang="en-US" sz="4000"/>
          </a:p>
        </p:txBody>
      </p:sp>
      <p:sp>
        <p:nvSpPr>
          <p:cNvPr id="3" name="Content Placeholder 2">
            <a:extLst>
              <a:ext uri="{FF2B5EF4-FFF2-40B4-BE49-F238E27FC236}">
                <a16:creationId xmlns:a16="http://schemas.microsoft.com/office/drawing/2014/main" id="{735CEA1E-8E1A-0A1B-97E7-324D9A87C427}"/>
              </a:ext>
            </a:extLst>
          </p:cNvPr>
          <p:cNvSpPr>
            <a:spLocks noGrp="1"/>
          </p:cNvSpPr>
          <p:nvPr>
            <p:ph idx="1"/>
          </p:nvPr>
        </p:nvSpPr>
        <p:spPr>
          <a:xfrm>
            <a:off x="838200" y="1825625"/>
            <a:ext cx="4152774" cy="4303464"/>
          </a:xfrm>
        </p:spPr>
        <p:txBody>
          <a:bodyPr>
            <a:normAutofit/>
          </a:bodyPr>
          <a:lstStyle/>
          <a:p>
            <a:r>
              <a:rPr lang="ru-RU" sz="1600" b="0" i="0">
                <a:effectLst/>
                <a:latin typeface="Gilroy"/>
              </a:rPr>
              <a:t>Водоспадна модель розробки – це лінійний підхід до розробки програмного забезпечення. Вона характеризується суворим, структурованим процесом. Основний принцип – кожен етап проекту має бути завершений до початку наступного. Як правило, модель складається з наступних етапів розробки: системного аналізу, аналізу вимог, проектування, реалізації, тестування, впровадження та супроводу.</a:t>
            </a:r>
          </a:p>
          <a:p>
            <a:r>
              <a:rPr lang="ru-RU" sz="1600" b="0" i="0">
                <a:effectLst/>
                <a:latin typeface="Gilroy"/>
              </a:rPr>
              <a:t>Ця методологія підходить для добре продуманих проектів, у яких вимоги суворо зафіксовані та навряд чи сильно зміняться у процесі розробки. Вона пропонує чіткі рамки проекту, що полегшує управління ресурсами та розподіл часу.</a:t>
            </a:r>
          </a:p>
          <a:p>
            <a:pPr marL="0" indent="0">
              <a:buNone/>
            </a:pPr>
            <a:endParaRPr lang="en-US" sz="1600"/>
          </a:p>
        </p:txBody>
      </p:sp>
      <p:pic>
        <p:nvPicPr>
          <p:cNvPr id="5" name="Picture 4" descr="A screenshot of a computer screen">
            <a:extLst>
              <a:ext uri="{FF2B5EF4-FFF2-40B4-BE49-F238E27FC236}">
                <a16:creationId xmlns:a16="http://schemas.microsoft.com/office/drawing/2014/main" id="{E429A654-8253-B200-9757-B4766ACB8CEC}"/>
              </a:ext>
            </a:extLst>
          </p:cNvPr>
          <p:cNvPicPr>
            <a:picLocks noChangeAspect="1"/>
          </p:cNvPicPr>
          <p:nvPr/>
        </p:nvPicPr>
        <p:blipFill rotWithShape="1">
          <a:blip r:embed="rId2">
            <a:extLst>
              <a:ext uri="{28A0092B-C50C-407E-A947-70E740481C1C}">
                <a14:useLocalDpi xmlns:a14="http://schemas.microsoft.com/office/drawing/2010/main" val="0"/>
              </a:ext>
            </a:extLst>
          </a:blip>
          <a:srcRect r="-10" b="3154"/>
          <a:stretch/>
        </p:blipFill>
        <p:spPr>
          <a:xfrm>
            <a:off x="5183500" y="1904282"/>
            <a:ext cx="6170299" cy="4224808"/>
          </a:xfrm>
          <a:prstGeom prst="rect">
            <a:avLst/>
          </a:prstGeom>
        </p:spPr>
      </p:pic>
    </p:spTree>
    <p:extLst>
      <p:ext uri="{BB962C8B-B14F-4D97-AF65-F5344CB8AC3E}">
        <p14:creationId xmlns:p14="http://schemas.microsoft.com/office/powerpoint/2010/main" val="4143464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AF92A7-453B-6C32-8F5C-BE337BA55150}"/>
              </a:ext>
            </a:extLst>
          </p:cNvPr>
          <p:cNvSpPr>
            <a:spLocks noGrp="1"/>
          </p:cNvSpPr>
          <p:nvPr>
            <p:ph idx="1"/>
          </p:nvPr>
        </p:nvSpPr>
        <p:spPr>
          <a:xfrm>
            <a:off x="4654295" y="502920"/>
            <a:ext cx="6894576" cy="1463040"/>
          </a:xfrm>
        </p:spPr>
        <p:txBody>
          <a:bodyPr anchor="ctr">
            <a:normAutofit/>
          </a:bodyPr>
          <a:lstStyle/>
          <a:p>
            <a:r>
              <a:rPr lang="ru-RU" sz="2000" b="1" i="0">
                <a:effectLst/>
                <a:latin typeface="HeliosExtC-bold"/>
              </a:rPr>
              <a:t>Бэклог (Backlog) —</a:t>
            </a:r>
            <a:r>
              <a:rPr lang="ru-RU" sz="2000" b="0" i="0">
                <a:effectLst/>
                <a:latin typeface="HeliosExtC"/>
              </a:rPr>
              <a:t> список рабочих задач, расставленных по приоритетам на основе дорожной карты: важные задачи — в начале списка, а менее приоритетные — в конце. Каждая задача в бэклоге — отдельный спринт.</a:t>
            </a:r>
          </a:p>
          <a:p>
            <a:endParaRPr lang="en-US" sz="2000"/>
          </a:p>
        </p:txBody>
      </p:sp>
      <p:pic>
        <p:nvPicPr>
          <p:cNvPr id="5" name="Picture 4" descr="A screenshot of a computer">
            <a:extLst>
              <a:ext uri="{FF2B5EF4-FFF2-40B4-BE49-F238E27FC236}">
                <a16:creationId xmlns:a16="http://schemas.microsoft.com/office/drawing/2014/main" id="{2762E32C-D08C-D3D6-AF02-E9D0A51EE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077" y="2290936"/>
            <a:ext cx="8135654" cy="3959352"/>
          </a:xfrm>
          <a:prstGeom prst="rect">
            <a:avLst/>
          </a:prstGeom>
        </p:spPr>
      </p:pic>
    </p:spTree>
    <p:extLst>
      <p:ext uri="{BB962C8B-B14F-4D97-AF65-F5344CB8AC3E}">
        <p14:creationId xmlns:p14="http://schemas.microsoft.com/office/powerpoint/2010/main" val="379603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7FE1B5-2237-2291-073F-04D2841A77B6}"/>
              </a:ext>
            </a:extLst>
          </p:cNvPr>
          <p:cNvSpPr>
            <a:spLocks noGrp="1"/>
          </p:cNvSpPr>
          <p:nvPr>
            <p:ph idx="1"/>
          </p:nvPr>
        </p:nvSpPr>
        <p:spPr>
          <a:xfrm>
            <a:off x="4654295" y="502920"/>
            <a:ext cx="6894576" cy="1463040"/>
          </a:xfrm>
        </p:spPr>
        <p:txBody>
          <a:bodyPr anchor="ctr">
            <a:normAutofit/>
          </a:bodyPr>
          <a:lstStyle/>
          <a:p>
            <a:r>
              <a:rPr lang="ru-RU" sz="2200" b="1" i="0">
                <a:effectLst/>
                <a:latin typeface="HeliosExtC-bold"/>
              </a:rPr>
              <a:t>Активные спринты (Active sprints) —</a:t>
            </a:r>
            <a:r>
              <a:rPr lang="ru-RU" sz="2200" b="0" i="0">
                <a:effectLst/>
                <a:latin typeface="HeliosExtC"/>
              </a:rPr>
              <a:t> список спринтов (задач из бэклога), которые находятся у команды в работе.</a:t>
            </a:r>
          </a:p>
          <a:p>
            <a:endParaRPr lang="en-US" sz="2200"/>
          </a:p>
        </p:txBody>
      </p:sp>
      <p:pic>
        <p:nvPicPr>
          <p:cNvPr id="5" name="Picture 4" descr="A screenshot of a chat">
            <a:extLst>
              <a:ext uri="{FF2B5EF4-FFF2-40B4-BE49-F238E27FC236}">
                <a16:creationId xmlns:a16="http://schemas.microsoft.com/office/drawing/2014/main" id="{E8E76ED6-6C07-FCAE-EB45-89A531D45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2301972"/>
            <a:ext cx="10917936" cy="3937280"/>
          </a:xfrm>
          <a:prstGeom prst="rect">
            <a:avLst/>
          </a:prstGeom>
        </p:spPr>
      </p:pic>
    </p:spTree>
    <p:extLst>
      <p:ext uri="{BB962C8B-B14F-4D97-AF65-F5344CB8AC3E}">
        <p14:creationId xmlns:p14="http://schemas.microsoft.com/office/powerpoint/2010/main" val="3111254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47A32C-8B96-4C3A-0C9B-20A5C57A8A54}"/>
              </a:ext>
            </a:extLst>
          </p:cNvPr>
          <p:cNvSpPr>
            <a:spLocks noGrp="1"/>
          </p:cNvSpPr>
          <p:nvPr>
            <p:ph idx="1"/>
          </p:nvPr>
        </p:nvSpPr>
        <p:spPr>
          <a:xfrm>
            <a:off x="4654295" y="502920"/>
            <a:ext cx="6894576" cy="1463040"/>
          </a:xfrm>
        </p:spPr>
        <p:txBody>
          <a:bodyPr anchor="ctr">
            <a:normAutofit/>
          </a:bodyPr>
          <a:lstStyle/>
          <a:p>
            <a:r>
              <a:rPr lang="ru-RU" sz="2200" b="1" i="0">
                <a:effectLst/>
                <a:latin typeface="HeliosExtC-bold"/>
              </a:rPr>
              <a:t>Отчеты (Reports) —</a:t>
            </a:r>
            <a:r>
              <a:rPr lang="ru-RU" sz="2200" b="0" i="0">
                <a:effectLst/>
                <a:latin typeface="HeliosExtC"/>
              </a:rPr>
              <a:t> в этой вкладке более 20 параметров: соотношение нагрузки на команду в спринтах, ее эффективность, длительность спринтов, прогресс проекта и прочее.</a:t>
            </a:r>
          </a:p>
          <a:p>
            <a:endParaRPr lang="en-US" sz="2200"/>
          </a:p>
        </p:txBody>
      </p:sp>
      <p:pic>
        <p:nvPicPr>
          <p:cNvPr id="5" name="Picture 4" descr="A screenshot of a graph">
            <a:extLst>
              <a:ext uri="{FF2B5EF4-FFF2-40B4-BE49-F238E27FC236}">
                <a16:creationId xmlns:a16="http://schemas.microsoft.com/office/drawing/2014/main" id="{C5C51D01-8A87-F2EA-68D4-D44C33E17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343" y="2290935"/>
            <a:ext cx="6968604" cy="4536493"/>
          </a:xfrm>
          <a:prstGeom prst="rect">
            <a:avLst/>
          </a:prstGeom>
        </p:spPr>
      </p:pic>
    </p:spTree>
    <p:extLst>
      <p:ext uri="{BB962C8B-B14F-4D97-AF65-F5344CB8AC3E}">
        <p14:creationId xmlns:p14="http://schemas.microsoft.com/office/powerpoint/2010/main" val="172675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7BACBE-D95F-141B-6135-367342725C00}"/>
              </a:ext>
            </a:extLst>
          </p:cNvPr>
          <p:cNvSpPr>
            <a:spLocks noGrp="1"/>
          </p:cNvSpPr>
          <p:nvPr>
            <p:ph idx="1"/>
          </p:nvPr>
        </p:nvSpPr>
        <p:spPr/>
        <p:txBody>
          <a:bodyPr>
            <a:normAutofit fontScale="92500" lnSpcReduction="20000"/>
          </a:bodyPr>
          <a:lstStyle/>
          <a:p>
            <a:pPr marL="0" indent="0" algn="l">
              <a:buNone/>
            </a:pPr>
            <a:r>
              <a:rPr lang="ru-RU" b="0" i="0" dirty="0">
                <a:solidFill>
                  <a:srgbClr val="181818"/>
                </a:solidFill>
                <a:effectLst/>
                <a:latin typeface="HeliosExtC"/>
              </a:rPr>
              <a:t>В нижней части бокового меню расположены компоненты проекта:</a:t>
            </a:r>
          </a:p>
          <a:p>
            <a:pPr algn="l">
              <a:buFont typeface="Arial" panose="020B0604020202020204" pitchFamily="34" charset="0"/>
              <a:buChar char="•"/>
            </a:pPr>
            <a:r>
              <a:rPr lang="ru-RU" b="1" i="0" dirty="0">
                <a:solidFill>
                  <a:srgbClr val="181818"/>
                </a:solidFill>
                <a:effectLst/>
                <a:latin typeface="HeliosExtC-bold"/>
              </a:rPr>
              <a:t>Задачи —</a:t>
            </a:r>
            <a:r>
              <a:rPr lang="ru-RU" b="0" i="0" dirty="0">
                <a:solidFill>
                  <a:srgbClr val="181818"/>
                </a:solidFill>
                <a:effectLst/>
                <a:latin typeface="HeliosExtC"/>
              </a:rPr>
              <a:t> вкладка с фильтрами задач по статусам, исполнителям и прочим параметрам.</a:t>
            </a:r>
          </a:p>
          <a:p>
            <a:pPr algn="l">
              <a:buFont typeface="Arial" panose="020B0604020202020204" pitchFamily="34" charset="0"/>
              <a:buChar char="•"/>
            </a:pPr>
            <a:r>
              <a:rPr lang="ru-RU" b="1" i="0" dirty="0">
                <a:solidFill>
                  <a:srgbClr val="181818"/>
                </a:solidFill>
                <a:effectLst/>
                <a:latin typeface="HeliosExtC-bold"/>
              </a:rPr>
              <a:t>Компоненты —</a:t>
            </a:r>
            <a:r>
              <a:rPr lang="ru-RU" b="0" i="0" dirty="0">
                <a:solidFill>
                  <a:srgbClr val="181818"/>
                </a:solidFill>
                <a:effectLst/>
                <a:latin typeface="HeliosExtC"/>
              </a:rPr>
              <a:t> среднее по величине звено между проектом и задачей: проект можно разбить на компоненты, а компоненты — на несколько задач.</a:t>
            </a:r>
          </a:p>
          <a:p>
            <a:pPr algn="l">
              <a:buFont typeface="Arial" panose="020B0604020202020204" pitchFamily="34" charset="0"/>
              <a:buChar char="•"/>
            </a:pPr>
            <a:r>
              <a:rPr lang="ru-RU" b="1" i="0" dirty="0">
                <a:solidFill>
                  <a:srgbClr val="181818"/>
                </a:solidFill>
                <a:effectLst/>
                <a:latin typeface="HeliosExtC-bold"/>
              </a:rPr>
              <a:t>Код —</a:t>
            </a:r>
            <a:r>
              <a:rPr lang="ru-RU" b="0" i="0" dirty="0">
                <a:solidFill>
                  <a:srgbClr val="181818"/>
                </a:solidFill>
                <a:effectLst/>
                <a:latin typeface="HeliosExtC"/>
              </a:rPr>
              <a:t> вкладка быстрого доступа к сервисам для хранения исходного кода проекта (</a:t>
            </a:r>
            <a:r>
              <a:rPr lang="ru-RU" b="0" i="0" dirty="0" err="1">
                <a:solidFill>
                  <a:srgbClr val="181818"/>
                </a:solidFill>
                <a:effectLst/>
                <a:latin typeface="HeliosExtC"/>
              </a:rPr>
              <a:t>GitHub</a:t>
            </a:r>
            <a:r>
              <a:rPr lang="ru-RU" b="0" i="0" dirty="0">
                <a:solidFill>
                  <a:srgbClr val="181818"/>
                </a:solidFill>
                <a:effectLst/>
                <a:latin typeface="HeliosExtC"/>
              </a:rPr>
              <a:t>, </a:t>
            </a:r>
            <a:r>
              <a:rPr lang="ru-RU" b="0" i="0" dirty="0" err="1">
                <a:solidFill>
                  <a:srgbClr val="181818"/>
                </a:solidFill>
                <a:effectLst/>
                <a:latin typeface="HeliosExtC"/>
              </a:rPr>
              <a:t>GitLab</a:t>
            </a:r>
            <a:r>
              <a:rPr lang="ru-RU" b="0" i="0" dirty="0">
                <a:solidFill>
                  <a:srgbClr val="181818"/>
                </a:solidFill>
                <a:effectLst/>
                <a:latin typeface="HeliosExtC"/>
              </a:rPr>
              <a:t>, </a:t>
            </a:r>
            <a:r>
              <a:rPr lang="ru-RU" b="0" i="0" dirty="0" err="1">
                <a:solidFill>
                  <a:srgbClr val="181818"/>
                </a:solidFill>
                <a:effectLst/>
                <a:latin typeface="HeliosExtC"/>
              </a:rPr>
              <a:t>Bitbucket</a:t>
            </a:r>
            <a:r>
              <a:rPr lang="ru-RU" b="0" i="0" dirty="0">
                <a:solidFill>
                  <a:srgbClr val="181818"/>
                </a:solidFill>
                <a:effectLst/>
                <a:latin typeface="HeliosExtC"/>
              </a:rPr>
              <a:t>).</a:t>
            </a:r>
          </a:p>
          <a:p>
            <a:pPr algn="l">
              <a:buFont typeface="Arial" panose="020B0604020202020204" pitchFamily="34" charset="0"/>
              <a:buChar char="•"/>
            </a:pPr>
            <a:r>
              <a:rPr lang="ru-RU" b="1" i="0" dirty="0">
                <a:solidFill>
                  <a:srgbClr val="181818"/>
                </a:solidFill>
                <a:effectLst/>
                <a:latin typeface="HeliosExtC-bold"/>
              </a:rPr>
              <a:t>Релизы —</a:t>
            </a:r>
            <a:r>
              <a:rPr lang="ru-RU" b="0" i="0" dirty="0">
                <a:solidFill>
                  <a:srgbClr val="181818"/>
                </a:solidFill>
                <a:effectLst/>
                <a:latin typeface="HeliosExtC"/>
              </a:rPr>
              <a:t> они же версии проекта; могут быть трех статусов «Выпущен», «Не издан» и «В архиве». Хранение версий помогает при возникновении проблем с продуктом, когда нужно узнать, как велась работа в предыдущих итерациях.</a:t>
            </a:r>
          </a:p>
          <a:p>
            <a:endParaRPr lang="en-US" dirty="0"/>
          </a:p>
        </p:txBody>
      </p:sp>
    </p:spTree>
    <p:extLst>
      <p:ext uri="{BB962C8B-B14F-4D97-AF65-F5344CB8AC3E}">
        <p14:creationId xmlns:p14="http://schemas.microsoft.com/office/powerpoint/2010/main" val="3415746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37342-85A6-F1DC-C894-FFCA5BED2E1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0" i="0" kern="1200">
                <a:solidFill>
                  <a:schemeClr val="tx1"/>
                </a:solidFill>
                <a:effectLst/>
                <a:latin typeface="+mj-lt"/>
                <a:ea typeface="+mj-ea"/>
                <a:cs typeface="+mj-cs"/>
              </a:rPr>
              <a:t>Создание первого проекта</a:t>
            </a:r>
            <a:endParaRPr lang="en-US" sz="66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55336A69-CBE4-9CE3-51C4-75B82B656269}"/>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000" b="0" i="0" kern="1200">
                <a:solidFill>
                  <a:schemeClr val="tx1"/>
                </a:solidFill>
                <a:effectLst/>
                <a:latin typeface="+mn-lt"/>
                <a:ea typeface="+mn-ea"/>
                <a:cs typeface="+mn-cs"/>
              </a:rPr>
              <a:t>После регистрации в Jira кнопка «Создайте проект» появится в рабочей области в самом центре экрана:</a:t>
            </a:r>
            <a:endParaRPr lang="en-US" sz="2000" kern="1200">
              <a:solidFill>
                <a:schemeClr val="tx1"/>
              </a:solidFill>
              <a:latin typeface="+mn-lt"/>
              <a:ea typeface="+mn-ea"/>
              <a:cs typeface="+mn-cs"/>
            </a:endParaRP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a:extLst>
              <a:ext uri="{FF2B5EF4-FFF2-40B4-BE49-F238E27FC236}">
                <a16:creationId xmlns:a16="http://schemas.microsoft.com/office/drawing/2014/main" id="{84AE73E7-7DFC-F606-163F-E9A7EEA73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231" y="2633472"/>
            <a:ext cx="7110489" cy="3586353"/>
          </a:xfrm>
          <a:prstGeom prst="rect">
            <a:avLst/>
          </a:prstGeom>
        </p:spPr>
      </p:pic>
    </p:spTree>
    <p:extLst>
      <p:ext uri="{BB962C8B-B14F-4D97-AF65-F5344CB8AC3E}">
        <p14:creationId xmlns:p14="http://schemas.microsoft.com/office/powerpoint/2010/main" val="189378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6C94B-76CB-6AEB-E7AD-D92FD8D957A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100" b="1" i="0" kern="1200">
                <a:solidFill>
                  <a:schemeClr val="tx1"/>
                </a:solidFill>
                <a:effectLst/>
                <a:latin typeface="+mj-lt"/>
                <a:ea typeface="+mj-ea"/>
                <a:cs typeface="+mj-cs"/>
              </a:rPr>
              <a:t>Шаг 1.</a:t>
            </a:r>
            <a:r>
              <a:rPr lang="en-US" sz="3100" b="0" i="0" kern="1200">
                <a:solidFill>
                  <a:schemeClr val="tx1"/>
                </a:solidFill>
                <a:effectLst/>
                <a:latin typeface="+mj-lt"/>
                <a:ea typeface="+mj-ea"/>
                <a:cs typeface="+mj-cs"/>
              </a:rPr>
              <a:t> Jira предлагает на выбор три шаблона проектов, которые подходят для разных методов работы команд:</a:t>
            </a:r>
            <a:endParaRPr lang="en-US" sz="3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FF7BF54D-B32F-47F1-15B8-9840FF700A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86830"/>
            <a:ext cx="7214616" cy="3656908"/>
          </a:xfrm>
          <a:prstGeom prst="rect">
            <a:avLst/>
          </a:prstGeom>
        </p:spPr>
      </p:pic>
    </p:spTree>
    <p:extLst>
      <p:ext uri="{BB962C8B-B14F-4D97-AF65-F5344CB8AC3E}">
        <p14:creationId xmlns:p14="http://schemas.microsoft.com/office/powerpoint/2010/main" val="2160073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324A13-6663-7021-F05F-CDCE206166DC}"/>
              </a:ext>
            </a:extLst>
          </p:cNvPr>
          <p:cNvSpPr>
            <a:spLocks noGrp="1"/>
          </p:cNvSpPr>
          <p:nvPr>
            <p:ph idx="1"/>
          </p:nvPr>
        </p:nvSpPr>
        <p:spPr>
          <a:xfrm>
            <a:off x="630936" y="2807208"/>
            <a:ext cx="3429000" cy="3410712"/>
          </a:xfrm>
        </p:spPr>
        <p:txBody>
          <a:bodyPr anchor="t">
            <a:normAutofit/>
          </a:bodyPr>
          <a:lstStyle/>
          <a:p>
            <a:r>
              <a:rPr lang="ru-RU" sz="1500" b="1" i="0" dirty="0" err="1">
                <a:effectLst/>
                <a:latin typeface="HeliosExtC-bold"/>
              </a:rPr>
              <a:t>Kanban</a:t>
            </a:r>
            <a:r>
              <a:rPr lang="ru-RU" sz="1500" b="1" i="0" dirty="0">
                <a:effectLst/>
                <a:latin typeface="HeliosExtC-bold"/>
              </a:rPr>
              <a:t> —</a:t>
            </a:r>
            <a:r>
              <a:rPr lang="ru-RU" sz="1500" b="0" i="0" dirty="0">
                <a:effectLst/>
                <a:latin typeface="HeliosExtC"/>
              </a:rPr>
              <a:t> шаблон для визуализации процессов, в который входят доски задач и инструмент для установки лимитов. Лимиты помогут не допустить одновременного запуска нескольких проектов, чтобы у команды хватило человеческих ресурсов для работы. Если в компании шесть разработчиков и в каждом проекте задействовано двое из них, то лимит позволит запустить одновременно максимум три проекта.</a:t>
            </a:r>
          </a:p>
          <a:p>
            <a:endParaRPr lang="en-US" sz="1500" dirty="0"/>
          </a:p>
        </p:txBody>
      </p:sp>
      <p:pic>
        <p:nvPicPr>
          <p:cNvPr id="5" name="Picture 4" descr="A screenshot of a computer&#10;&#10;Description automatically generated">
            <a:extLst>
              <a:ext uri="{FF2B5EF4-FFF2-40B4-BE49-F238E27FC236}">
                <a16:creationId xmlns:a16="http://schemas.microsoft.com/office/drawing/2014/main" id="{5DECBB08-CAB7-B0DC-5728-AD461C5FA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698" y="640080"/>
            <a:ext cx="5130916" cy="5577840"/>
          </a:xfrm>
          <a:prstGeom prst="rect">
            <a:avLst/>
          </a:prstGeom>
        </p:spPr>
      </p:pic>
    </p:spTree>
    <p:extLst>
      <p:ext uri="{BB962C8B-B14F-4D97-AF65-F5344CB8AC3E}">
        <p14:creationId xmlns:p14="http://schemas.microsoft.com/office/powerpoint/2010/main" val="1249613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8A2F14-316C-31AE-786A-98205D91C468}"/>
              </a:ext>
            </a:extLst>
          </p:cNvPr>
          <p:cNvSpPr>
            <a:spLocks noGrp="1"/>
          </p:cNvSpPr>
          <p:nvPr>
            <p:ph idx="1"/>
          </p:nvPr>
        </p:nvSpPr>
        <p:spPr>
          <a:xfrm>
            <a:off x="630936" y="2807208"/>
            <a:ext cx="3429000" cy="3410712"/>
          </a:xfrm>
        </p:spPr>
        <p:txBody>
          <a:bodyPr anchor="t">
            <a:normAutofit/>
          </a:bodyPr>
          <a:lstStyle/>
          <a:p>
            <a:r>
              <a:rPr lang="ru-RU" sz="2200" b="1" i="0">
                <a:effectLst/>
                <a:latin typeface="HeliosExtC-bold"/>
              </a:rPr>
              <a:t>Scrum —</a:t>
            </a:r>
            <a:r>
              <a:rPr lang="ru-RU" sz="2200" b="0" i="0">
                <a:effectLst/>
                <a:latin typeface="HeliosExtC"/>
              </a:rPr>
              <a:t> шаблон для задач, разбитых на спринты. Тут есть дорожная карта проекта, можно внести задачи в бэклог и отслеживать прогресс внутри каждого спринта.</a:t>
            </a:r>
          </a:p>
          <a:p>
            <a:endParaRPr lang="en-US" sz="2200"/>
          </a:p>
        </p:txBody>
      </p:sp>
      <p:pic>
        <p:nvPicPr>
          <p:cNvPr id="5" name="Picture 4" descr="A screenshot of a computer&#10;&#10;Description automatically generated">
            <a:extLst>
              <a:ext uri="{FF2B5EF4-FFF2-40B4-BE49-F238E27FC236}">
                <a16:creationId xmlns:a16="http://schemas.microsoft.com/office/drawing/2014/main" id="{41A4032C-8D18-94AD-B06E-00DC827CA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361" y="640080"/>
            <a:ext cx="5095589" cy="5577840"/>
          </a:xfrm>
          <a:prstGeom prst="rect">
            <a:avLst/>
          </a:prstGeom>
        </p:spPr>
      </p:pic>
    </p:spTree>
    <p:extLst>
      <p:ext uri="{BB962C8B-B14F-4D97-AF65-F5344CB8AC3E}">
        <p14:creationId xmlns:p14="http://schemas.microsoft.com/office/powerpoint/2010/main" val="3694972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0C66DC-BC13-3666-1567-25DBB35768AF}"/>
              </a:ext>
            </a:extLst>
          </p:cNvPr>
          <p:cNvSpPr>
            <a:spLocks noGrp="1"/>
          </p:cNvSpPr>
          <p:nvPr>
            <p:ph idx="1"/>
          </p:nvPr>
        </p:nvSpPr>
        <p:spPr/>
        <p:txBody>
          <a:bodyPr/>
          <a:lstStyle/>
          <a:p>
            <a:pPr marL="0" indent="0">
              <a:buNone/>
            </a:pPr>
            <a:r>
              <a:rPr lang="ru-RU" b="0" i="0" dirty="0">
                <a:solidFill>
                  <a:srgbClr val="181818"/>
                </a:solidFill>
                <a:effectLst/>
                <a:latin typeface="HeliosExtC"/>
              </a:rPr>
              <a:t>В первых двух шаблонах рабочий процесс разбит на колонки «К выполнению», «В работе» и «Готово», и в них доступны одинаковые типы задач: эпик, история, баг, задание, подзадача.</a:t>
            </a:r>
            <a:endParaRPr lang="en-US" dirty="0"/>
          </a:p>
        </p:txBody>
      </p:sp>
    </p:spTree>
    <p:extLst>
      <p:ext uri="{BB962C8B-B14F-4D97-AF65-F5344CB8AC3E}">
        <p14:creationId xmlns:p14="http://schemas.microsoft.com/office/powerpoint/2010/main" val="1020213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8AA269-88B2-3564-FDAB-F2A93EB9027B}"/>
              </a:ext>
            </a:extLst>
          </p:cNvPr>
          <p:cNvSpPr>
            <a:spLocks noGrp="1"/>
          </p:cNvSpPr>
          <p:nvPr>
            <p:ph idx="1"/>
          </p:nvPr>
        </p:nvSpPr>
        <p:spPr>
          <a:xfrm>
            <a:off x="630936" y="2807208"/>
            <a:ext cx="3429000" cy="3410712"/>
          </a:xfrm>
        </p:spPr>
        <p:txBody>
          <a:bodyPr anchor="t">
            <a:normAutofit/>
          </a:bodyPr>
          <a:lstStyle/>
          <a:p>
            <a:pPr marL="0" indent="0">
              <a:buNone/>
            </a:pPr>
            <a:r>
              <a:rPr lang="ru-RU" sz="2200" b="1" i="0">
                <a:effectLst/>
                <a:latin typeface="HeliosExtC-bold"/>
              </a:rPr>
              <a:t>Отслеживание багов —</a:t>
            </a:r>
            <a:r>
              <a:rPr lang="ru-RU" sz="2200" b="0" i="0">
                <a:effectLst/>
                <a:latin typeface="HeliosExtC"/>
              </a:rPr>
              <a:t> шаблон для оперативного исправления ошибок в проекте. У него расширенная структура: есть дополнительная колонка «В процессе проверки» и типы задач: улучшение, новая функция.</a:t>
            </a:r>
          </a:p>
          <a:p>
            <a:pPr marL="0" indent="0">
              <a:buNone/>
            </a:pPr>
            <a:endParaRPr lang="en-US" sz="2200"/>
          </a:p>
        </p:txBody>
      </p:sp>
      <p:pic>
        <p:nvPicPr>
          <p:cNvPr id="5" name="Picture 4" descr="A screenshot of a computer&#10;&#10;Description automatically generated">
            <a:extLst>
              <a:ext uri="{FF2B5EF4-FFF2-40B4-BE49-F238E27FC236}">
                <a16:creationId xmlns:a16="http://schemas.microsoft.com/office/drawing/2014/main" id="{4FA5EBFB-3611-44CD-7F47-981990E28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9685" y="640080"/>
            <a:ext cx="5272941" cy="5577840"/>
          </a:xfrm>
          <a:prstGeom prst="rect">
            <a:avLst/>
          </a:prstGeom>
        </p:spPr>
      </p:pic>
    </p:spTree>
    <p:extLst>
      <p:ext uri="{BB962C8B-B14F-4D97-AF65-F5344CB8AC3E}">
        <p14:creationId xmlns:p14="http://schemas.microsoft.com/office/powerpoint/2010/main" val="82435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90C01-4C32-C75C-7F98-747190EFE345}"/>
              </a:ext>
            </a:extLst>
          </p:cNvPr>
          <p:cNvSpPr>
            <a:spLocks noGrp="1"/>
          </p:cNvSpPr>
          <p:nvPr>
            <p:ph idx="1"/>
          </p:nvPr>
        </p:nvSpPr>
        <p:spPr>
          <a:xfrm>
            <a:off x="118872" y="118872"/>
            <a:ext cx="11987784" cy="6739128"/>
          </a:xfrm>
        </p:spPr>
        <p:txBody>
          <a:bodyPr>
            <a:normAutofit fontScale="92500" lnSpcReduction="20000"/>
          </a:bodyPr>
          <a:lstStyle/>
          <a:p>
            <a:pPr marL="0" indent="0" algn="l">
              <a:buNone/>
            </a:pPr>
            <a:r>
              <a:rPr lang="ru-RU" b="1" i="0" dirty="0" err="1">
                <a:solidFill>
                  <a:srgbClr val="000000"/>
                </a:solidFill>
                <a:effectLst/>
                <a:latin typeface="Gilroy"/>
              </a:rPr>
              <a:t>Плюси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Ця</a:t>
            </a:r>
            <a:r>
              <a:rPr lang="ru-RU" b="0" i="0" dirty="0">
                <a:solidFill>
                  <a:srgbClr val="000000"/>
                </a:solidFill>
                <a:effectLst/>
                <a:latin typeface="Gilroy"/>
              </a:rPr>
              <a:t> </a:t>
            </a:r>
            <a:r>
              <a:rPr lang="ru-RU" b="0" i="0" dirty="0" err="1">
                <a:solidFill>
                  <a:srgbClr val="000000"/>
                </a:solidFill>
                <a:effectLst/>
                <a:latin typeface="Gilroy"/>
              </a:rPr>
              <a:t>методологія</a:t>
            </a:r>
            <a:r>
              <a:rPr lang="ru-RU" b="0" i="0" dirty="0">
                <a:solidFill>
                  <a:srgbClr val="000000"/>
                </a:solidFill>
                <a:effectLst/>
                <a:latin typeface="Gilroy"/>
              </a:rPr>
              <a:t> добре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із</a:t>
            </a:r>
            <a:r>
              <a:rPr lang="ru-RU" b="0" i="0" dirty="0">
                <a:solidFill>
                  <a:srgbClr val="000000"/>
                </a:solidFill>
                <a:effectLst/>
                <a:latin typeface="Gilroy"/>
              </a:rPr>
              <a:t> </a:t>
            </a:r>
            <a:r>
              <a:rPr lang="ru-RU" b="0" i="0" dirty="0" err="1">
                <a:solidFill>
                  <a:srgbClr val="000000"/>
                </a:solidFill>
                <a:effectLst/>
                <a:latin typeface="Gilroy"/>
              </a:rPr>
              <a:t>суворими</a:t>
            </a:r>
            <a:r>
              <a:rPr lang="ru-RU" b="0" i="0" dirty="0">
                <a:solidFill>
                  <a:srgbClr val="000000"/>
                </a:solidFill>
                <a:effectLst/>
                <a:latin typeface="Gilroy"/>
              </a:rPr>
              <a:t> та </a:t>
            </a:r>
            <a:r>
              <a:rPr lang="ru-RU" b="0" i="0" dirty="0" err="1">
                <a:solidFill>
                  <a:srgbClr val="000000"/>
                </a:solidFill>
                <a:effectLst/>
                <a:latin typeface="Gilroy"/>
              </a:rPr>
              <a:t>зрозумілими</a:t>
            </a:r>
            <a:r>
              <a:rPr lang="ru-RU" b="0" i="0" dirty="0">
                <a:solidFill>
                  <a:srgbClr val="000000"/>
                </a:solidFill>
                <a:effectLst/>
                <a:latin typeface="Gilroy"/>
              </a:rPr>
              <a:t> </a:t>
            </a:r>
            <a:r>
              <a:rPr lang="ru-RU" b="0" i="0" dirty="0" err="1">
                <a:solidFill>
                  <a:srgbClr val="000000"/>
                </a:solidFill>
                <a:effectLst/>
                <a:latin typeface="Gilroy"/>
              </a:rPr>
              <a:t>вимогами</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застосовуватися</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будь-</a:t>
            </a:r>
            <a:r>
              <a:rPr lang="ru-RU" b="0" i="0" dirty="0" err="1">
                <a:solidFill>
                  <a:srgbClr val="000000"/>
                </a:solidFill>
                <a:effectLst/>
                <a:latin typeface="Gilroy"/>
              </a:rPr>
              <a:t>якого</a:t>
            </a:r>
            <a:r>
              <a:rPr lang="ru-RU" b="0" i="0" dirty="0">
                <a:solidFill>
                  <a:srgbClr val="000000"/>
                </a:solidFill>
                <a:effectLst/>
                <a:latin typeface="Gilroy"/>
              </a:rPr>
              <a:t> масштабу – </a:t>
            </a:r>
            <a:r>
              <a:rPr lang="ru-RU" b="0" i="0" dirty="0" err="1">
                <a:solidFill>
                  <a:srgbClr val="000000"/>
                </a:solidFill>
                <a:effectLst/>
                <a:latin typeface="Gilroy"/>
              </a:rPr>
              <a:t>від</a:t>
            </a:r>
            <a:r>
              <a:rPr lang="ru-RU" b="0" i="0" dirty="0">
                <a:solidFill>
                  <a:srgbClr val="000000"/>
                </a:solidFill>
                <a:effectLst/>
                <a:latin typeface="Gilroy"/>
              </a:rPr>
              <a:t> невеликих до великих.</a:t>
            </a:r>
          </a:p>
          <a:p>
            <a:pPr algn="l">
              <a:buFont typeface="Arial" panose="020B0604020202020204" pitchFamily="34" charset="0"/>
              <a:buChar char="•"/>
            </a:pPr>
            <a:r>
              <a:rPr lang="ru-RU" b="0" i="0" dirty="0" err="1">
                <a:solidFill>
                  <a:srgbClr val="000000"/>
                </a:solidFill>
                <a:effectLst/>
                <a:latin typeface="Gilroy"/>
              </a:rPr>
              <a:t>Багато</a:t>
            </a:r>
            <a:r>
              <a:rPr lang="ru-RU" b="0" i="0" dirty="0">
                <a:solidFill>
                  <a:srgbClr val="000000"/>
                </a:solidFill>
                <a:effectLst/>
                <a:latin typeface="Gilroy"/>
              </a:rPr>
              <a:t> </a:t>
            </a:r>
            <a:r>
              <a:rPr lang="ru-RU" b="0" i="0" dirty="0" err="1">
                <a:solidFill>
                  <a:srgbClr val="000000"/>
                </a:solidFill>
                <a:effectLst/>
                <a:latin typeface="Gilroy"/>
              </a:rPr>
              <a:t>уваги</a:t>
            </a:r>
            <a:r>
              <a:rPr lang="ru-RU" b="0" i="0" dirty="0">
                <a:solidFill>
                  <a:srgbClr val="000000"/>
                </a:solidFill>
                <a:effectLst/>
                <a:latin typeface="Gilroy"/>
              </a:rPr>
              <a:t> </a:t>
            </a:r>
            <a:r>
              <a:rPr lang="ru-RU" b="0" i="0" dirty="0" err="1">
                <a:solidFill>
                  <a:srgbClr val="000000"/>
                </a:solidFill>
                <a:effectLst/>
                <a:latin typeface="Gilroy"/>
              </a:rPr>
              <a:t>приділяється</a:t>
            </a:r>
            <a:r>
              <a:rPr lang="ru-RU" b="0" i="0" dirty="0">
                <a:solidFill>
                  <a:srgbClr val="000000"/>
                </a:solidFill>
                <a:effectLst/>
                <a:latin typeface="Gilroy"/>
              </a:rPr>
              <a:t> </a:t>
            </a:r>
            <a:r>
              <a:rPr lang="ru-RU" b="0" i="0" dirty="0" err="1">
                <a:solidFill>
                  <a:srgbClr val="000000"/>
                </a:solidFill>
                <a:effectLst/>
                <a:latin typeface="Gilroy"/>
              </a:rPr>
              <a:t>ретельному</a:t>
            </a:r>
            <a:r>
              <a:rPr lang="ru-RU" b="0" i="0" dirty="0">
                <a:solidFill>
                  <a:srgbClr val="000000"/>
                </a:solidFill>
                <a:effectLst/>
                <a:latin typeface="Gilroy"/>
              </a:rPr>
              <a:t> </a:t>
            </a:r>
            <a:r>
              <a:rPr lang="ru-RU" b="0" i="0" dirty="0" err="1">
                <a:solidFill>
                  <a:srgbClr val="000000"/>
                </a:solidFill>
                <a:effectLst/>
                <a:latin typeface="Gilroy"/>
              </a:rPr>
              <a:t>документуванню</a:t>
            </a:r>
            <a:r>
              <a:rPr lang="ru-RU" b="0" i="0" dirty="0">
                <a:solidFill>
                  <a:srgbClr val="000000"/>
                </a:solidFill>
                <a:effectLst/>
                <a:latin typeface="Gilroy"/>
              </a:rPr>
              <a:t> кожного </a:t>
            </a:r>
            <a:r>
              <a:rPr lang="ru-RU" b="0" i="0" dirty="0" err="1">
                <a:solidFill>
                  <a:srgbClr val="000000"/>
                </a:solidFill>
                <a:effectLst/>
                <a:latin typeface="Gilroy"/>
              </a:rPr>
              <a:t>етапу</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Водоспадна</a:t>
            </a:r>
            <a:r>
              <a:rPr lang="ru-RU" b="0" i="0" dirty="0">
                <a:solidFill>
                  <a:srgbClr val="000000"/>
                </a:solidFill>
                <a:effectLst/>
                <a:latin typeface="Gilroy"/>
              </a:rPr>
              <a:t> модель проста, </a:t>
            </a:r>
            <a:r>
              <a:rPr lang="ru-RU" b="0" i="0" dirty="0" err="1">
                <a:solidFill>
                  <a:srgbClr val="000000"/>
                </a:solidFill>
                <a:effectLst/>
                <a:latin typeface="Gilroy"/>
              </a:rPr>
              <a:t>чітка</a:t>
            </a:r>
            <a:r>
              <a:rPr lang="ru-RU" b="0" i="0" dirty="0">
                <a:solidFill>
                  <a:srgbClr val="000000"/>
                </a:solidFill>
                <a:effectLst/>
                <a:latin typeface="Gilroy"/>
              </a:rPr>
              <a:t> та </a:t>
            </a:r>
            <a:r>
              <a:rPr lang="ru-RU" b="0" i="0" dirty="0" err="1">
                <a:solidFill>
                  <a:srgbClr val="000000"/>
                </a:solidFill>
                <a:effectLst/>
                <a:latin typeface="Gilroy"/>
              </a:rPr>
              <a:t>зрозуміла</a:t>
            </a:r>
            <a:r>
              <a:rPr lang="ru-RU" b="0" i="0" dirty="0">
                <a:solidFill>
                  <a:srgbClr val="000000"/>
                </a:solidFill>
                <a:effectLst/>
                <a:latin typeface="Gilroy"/>
              </a:rPr>
              <a:t>. </a:t>
            </a:r>
            <a:r>
              <a:rPr lang="ru-RU" b="0" i="0" dirty="0" err="1">
                <a:solidFill>
                  <a:srgbClr val="000000"/>
                </a:solidFill>
                <a:effectLst/>
                <a:latin typeface="Gilroy"/>
              </a:rPr>
              <a:t>Її</a:t>
            </a:r>
            <a:r>
              <a:rPr lang="ru-RU" b="0" i="0" dirty="0">
                <a:solidFill>
                  <a:srgbClr val="000000"/>
                </a:solidFill>
                <a:effectLst/>
                <a:latin typeface="Gilroy"/>
              </a:rPr>
              <a:t> легко </a:t>
            </a:r>
            <a:r>
              <a:rPr lang="ru-RU" b="0" i="0" dirty="0" err="1">
                <a:solidFill>
                  <a:srgbClr val="000000"/>
                </a:solidFill>
                <a:effectLst/>
                <a:latin typeface="Gilroy"/>
              </a:rPr>
              <a:t>впровадити</a:t>
            </a:r>
            <a:r>
              <a:rPr lang="ru-RU" b="0" i="0" dirty="0">
                <a:solidFill>
                  <a:srgbClr val="000000"/>
                </a:solidFill>
                <a:effectLst/>
                <a:latin typeface="Gilroy"/>
              </a:rPr>
              <a:t> у </a:t>
            </a:r>
            <a:r>
              <a:rPr lang="ru-RU" b="0" i="0" dirty="0" err="1">
                <a:solidFill>
                  <a:srgbClr val="000000"/>
                </a:solidFill>
                <a:effectLst/>
                <a:latin typeface="Gilroy"/>
              </a:rPr>
              <a:t>робочий</a:t>
            </a:r>
            <a:r>
              <a:rPr lang="ru-RU" b="0" i="0" dirty="0">
                <a:solidFill>
                  <a:srgbClr val="000000"/>
                </a:solidFill>
                <a:effectLst/>
                <a:latin typeface="Gilroy"/>
              </a:rPr>
              <a:t> </a:t>
            </a:r>
            <a:r>
              <a:rPr lang="ru-RU" b="0" i="0" dirty="0" err="1">
                <a:solidFill>
                  <a:srgbClr val="000000"/>
                </a:solidFill>
                <a:effectLst/>
                <a:latin typeface="Gilroy"/>
              </a:rPr>
              <a:t>процес</a:t>
            </a:r>
            <a:r>
              <a:rPr lang="ru-RU" b="0" i="0" dirty="0">
                <a:solidFill>
                  <a:srgbClr val="000000"/>
                </a:solidFill>
                <a:effectLst/>
                <a:latin typeface="Gilroy"/>
              </a:rPr>
              <a:t> </a:t>
            </a:r>
            <a:r>
              <a:rPr lang="ru-RU" b="0" i="0" dirty="0" err="1">
                <a:solidFill>
                  <a:srgbClr val="000000"/>
                </a:solidFill>
                <a:effectLst/>
                <a:latin typeface="Gilroy"/>
              </a:rPr>
              <a:t>завдяки</a:t>
            </a:r>
            <a:r>
              <a:rPr lang="ru-RU" b="0" i="0" dirty="0">
                <a:solidFill>
                  <a:srgbClr val="000000"/>
                </a:solidFill>
                <a:effectLst/>
                <a:latin typeface="Gilroy"/>
              </a:rPr>
              <a:t> простим фазам,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йдуть</a:t>
            </a:r>
            <a:r>
              <a:rPr lang="ru-RU" b="0" i="0" dirty="0">
                <a:solidFill>
                  <a:srgbClr val="000000"/>
                </a:solidFill>
                <a:effectLst/>
                <a:latin typeface="Gilroy"/>
              </a:rPr>
              <a:t> строго по порядку.</a:t>
            </a:r>
          </a:p>
          <a:p>
            <a:pPr marL="0" indent="0" algn="l">
              <a:buNone/>
            </a:pPr>
            <a:endParaRPr lang="ru-RU" b="0" i="0" dirty="0">
              <a:solidFill>
                <a:srgbClr val="000000"/>
              </a:solidFill>
              <a:effectLst/>
              <a:latin typeface="Gilroy"/>
            </a:endParaRPr>
          </a:p>
          <a:p>
            <a:pPr marL="0" indent="0" algn="l">
              <a:buNone/>
            </a:pPr>
            <a:r>
              <a:rPr lang="ru-RU" b="1" i="0" dirty="0" err="1">
                <a:solidFill>
                  <a:srgbClr val="000000"/>
                </a:solidFill>
                <a:effectLst/>
                <a:latin typeface="Gilroy"/>
              </a:rPr>
              <a:t>Мінуси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Недостатньо</a:t>
            </a:r>
            <a:r>
              <a:rPr lang="ru-RU" b="0" i="0" dirty="0">
                <a:solidFill>
                  <a:srgbClr val="000000"/>
                </a:solidFill>
                <a:effectLst/>
                <a:latin typeface="Gilroy"/>
              </a:rPr>
              <a:t> </a:t>
            </a:r>
            <a:r>
              <a:rPr lang="ru-RU" b="0" i="0" dirty="0" err="1">
                <a:solidFill>
                  <a:srgbClr val="000000"/>
                </a:solidFill>
                <a:effectLst/>
                <a:latin typeface="Gilroy"/>
              </a:rPr>
              <a:t>гнучкості</a:t>
            </a:r>
            <a:r>
              <a:rPr lang="ru-RU" b="0" i="0" dirty="0">
                <a:solidFill>
                  <a:srgbClr val="000000"/>
                </a:solidFill>
                <a:effectLst/>
                <a:latin typeface="Gilroy"/>
              </a:rPr>
              <a:t>. </a:t>
            </a:r>
            <a:r>
              <a:rPr lang="ru-RU" b="0" i="0" dirty="0" err="1">
                <a:solidFill>
                  <a:srgbClr val="000000"/>
                </a:solidFill>
                <a:effectLst/>
                <a:latin typeface="Gilroy"/>
              </a:rPr>
              <a:t>Після</a:t>
            </a:r>
            <a:r>
              <a:rPr lang="ru-RU" b="0" i="0" dirty="0">
                <a:solidFill>
                  <a:srgbClr val="000000"/>
                </a:solidFill>
                <a:effectLst/>
                <a:latin typeface="Gilroy"/>
              </a:rPr>
              <a:t> </a:t>
            </a:r>
            <a:r>
              <a:rPr lang="ru-RU" b="0" i="0" dirty="0" err="1">
                <a:solidFill>
                  <a:srgbClr val="000000"/>
                </a:solidFill>
                <a:effectLst/>
                <a:latin typeface="Gilroy"/>
              </a:rPr>
              <a:t>завершення</a:t>
            </a:r>
            <a:r>
              <a:rPr lang="ru-RU" b="0" i="0" dirty="0">
                <a:solidFill>
                  <a:srgbClr val="000000"/>
                </a:solidFill>
                <a:effectLst/>
                <a:latin typeface="Gilroy"/>
              </a:rPr>
              <a:t> будь-</a:t>
            </a:r>
            <a:r>
              <a:rPr lang="ru-RU" b="0" i="0" dirty="0" err="1">
                <a:solidFill>
                  <a:srgbClr val="000000"/>
                </a:solidFill>
                <a:effectLst/>
                <a:latin typeface="Gilroy"/>
              </a:rPr>
              <a:t>якого</a:t>
            </a:r>
            <a:r>
              <a:rPr lang="ru-RU" b="0" i="0" dirty="0">
                <a:solidFill>
                  <a:srgbClr val="000000"/>
                </a:solidFill>
                <a:effectLst/>
                <a:latin typeface="Gilroy"/>
              </a:rPr>
              <a:t> </a:t>
            </a:r>
            <a:r>
              <a:rPr lang="ru-RU" b="0" i="0" dirty="0" err="1">
                <a:solidFill>
                  <a:srgbClr val="000000"/>
                </a:solidFill>
                <a:effectLst/>
                <a:latin typeface="Gilroy"/>
              </a:rPr>
              <a:t>етапу</a:t>
            </a:r>
            <a:r>
              <a:rPr lang="ru-RU" b="0" i="0" dirty="0">
                <a:solidFill>
                  <a:srgbClr val="000000"/>
                </a:solidFill>
                <a:effectLst/>
                <a:latin typeface="Gilroy"/>
              </a:rPr>
              <a:t> </a:t>
            </a:r>
            <a:r>
              <a:rPr lang="ru-RU" b="0" i="0" dirty="0" err="1">
                <a:solidFill>
                  <a:srgbClr val="000000"/>
                </a:solidFill>
                <a:effectLst/>
                <a:latin typeface="Gilroy"/>
              </a:rPr>
              <a:t>важко</a:t>
            </a:r>
            <a:r>
              <a:rPr lang="ru-RU" b="0" i="0" dirty="0">
                <a:solidFill>
                  <a:srgbClr val="000000"/>
                </a:solidFill>
                <a:effectLst/>
                <a:latin typeface="Gilroy"/>
              </a:rPr>
              <a:t> </a:t>
            </a:r>
            <a:r>
              <a:rPr lang="ru-RU" b="0" i="0" dirty="0" err="1">
                <a:solidFill>
                  <a:srgbClr val="000000"/>
                </a:solidFill>
                <a:effectLst/>
                <a:latin typeface="Gilroy"/>
              </a:rPr>
              <a:t>повернутися</a:t>
            </a:r>
            <a:r>
              <a:rPr lang="ru-RU" b="0" i="0" dirty="0">
                <a:solidFill>
                  <a:srgbClr val="000000"/>
                </a:solidFill>
                <a:effectLst/>
                <a:latin typeface="Gilroy"/>
              </a:rPr>
              <a:t> назад і внести </a:t>
            </a:r>
            <a:r>
              <a:rPr lang="ru-RU" b="0" i="0" dirty="0" err="1">
                <a:solidFill>
                  <a:srgbClr val="000000"/>
                </a:solidFill>
                <a:effectLst/>
                <a:latin typeface="Gilroy"/>
              </a:rPr>
              <a:t>зміни</a:t>
            </a:r>
            <a:r>
              <a:rPr lang="ru-RU" b="0" i="0" dirty="0">
                <a:solidFill>
                  <a:srgbClr val="000000"/>
                </a:solidFill>
                <a:effectLst/>
                <a:latin typeface="Gilroy"/>
              </a:rPr>
              <a:t>, не </a:t>
            </a:r>
            <a:r>
              <a:rPr lang="ru-RU" b="0" i="0" dirty="0" err="1">
                <a:solidFill>
                  <a:srgbClr val="000000"/>
                </a:solidFill>
                <a:effectLst/>
                <a:latin typeface="Gilroy"/>
              </a:rPr>
              <a:t>порушуючи</a:t>
            </a:r>
            <a:r>
              <a:rPr lang="ru-RU" b="0" i="0" dirty="0">
                <a:solidFill>
                  <a:srgbClr val="000000"/>
                </a:solidFill>
                <a:effectLst/>
                <a:latin typeface="Gilroy"/>
              </a:rPr>
              <a:t> </a:t>
            </a:r>
            <a:r>
              <a:rPr lang="ru-RU" b="0" i="0" dirty="0" err="1">
                <a:solidFill>
                  <a:srgbClr val="000000"/>
                </a:solidFill>
                <a:effectLst/>
                <a:latin typeface="Gilroy"/>
              </a:rPr>
              <a:t>наступних</a:t>
            </a:r>
            <a:r>
              <a:rPr lang="ru-RU" b="0" i="0" dirty="0">
                <a:solidFill>
                  <a:srgbClr val="000000"/>
                </a:solidFill>
                <a:effectLst/>
                <a:latin typeface="Gilroy"/>
              </a:rPr>
              <a:t> </a:t>
            </a:r>
            <a:r>
              <a:rPr lang="ru-RU" b="0" i="0" dirty="0" err="1">
                <a:solidFill>
                  <a:srgbClr val="000000"/>
                </a:solidFill>
                <a:effectLst/>
                <a:latin typeface="Gilroy"/>
              </a:rPr>
              <a:t>етапів</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Може</a:t>
            </a:r>
            <a:r>
              <a:rPr lang="ru-RU" b="0" i="0" dirty="0">
                <a:solidFill>
                  <a:srgbClr val="000000"/>
                </a:solidFill>
                <a:effectLst/>
                <a:latin typeface="Gilroy"/>
              </a:rPr>
              <a:t> бути проблематично </a:t>
            </a:r>
            <a:r>
              <a:rPr lang="ru-RU" b="0" i="0" dirty="0" err="1">
                <a:solidFill>
                  <a:srgbClr val="000000"/>
                </a:solidFill>
                <a:effectLst/>
                <a:latin typeface="Gilroy"/>
              </a:rPr>
              <a:t>застосовувати</a:t>
            </a:r>
            <a:r>
              <a:rPr lang="ru-RU" b="0" i="0" dirty="0">
                <a:solidFill>
                  <a:srgbClr val="000000"/>
                </a:solidFill>
                <a:effectLst/>
                <a:latin typeface="Gilroy"/>
              </a:rPr>
              <a:t> у проектах, де </a:t>
            </a:r>
            <a:r>
              <a:rPr lang="ru-RU" b="0" i="0" dirty="0" err="1">
                <a:solidFill>
                  <a:srgbClr val="000000"/>
                </a:solidFill>
                <a:effectLst/>
                <a:latin typeface="Gilroy"/>
              </a:rPr>
              <a:t>потрібні</a:t>
            </a:r>
            <a:r>
              <a:rPr lang="ru-RU" b="0" i="0" dirty="0">
                <a:solidFill>
                  <a:srgbClr val="000000"/>
                </a:solidFill>
                <a:effectLst/>
                <a:latin typeface="Gilroy"/>
              </a:rPr>
              <a:t> </a:t>
            </a:r>
            <a:r>
              <a:rPr lang="ru-RU" b="0" i="0" dirty="0" err="1">
                <a:solidFill>
                  <a:srgbClr val="000000"/>
                </a:solidFill>
                <a:effectLst/>
                <a:latin typeface="Gilroy"/>
              </a:rPr>
              <a:t>ітерації</a:t>
            </a:r>
            <a:r>
              <a:rPr lang="ru-RU" b="0" i="0" dirty="0">
                <a:solidFill>
                  <a:srgbClr val="000000"/>
                </a:solidFill>
                <a:effectLst/>
                <a:latin typeface="Gilroy"/>
              </a:rPr>
              <a:t> та </a:t>
            </a:r>
            <a:r>
              <a:rPr lang="ru-RU" b="0" i="0" dirty="0" err="1">
                <a:solidFill>
                  <a:srgbClr val="000000"/>
                </a:solidFill>
                <a:effectLst/>
                <a:latin typeface="Gilroy"/>
              </a:rPr>
              <a:t>частий</a:t>
            </a:r>
            <a:r>
              <a:rPr lang="ru-RU" b="0" i="0" dirty="0">
                <a:solidFill>
                  <a:srgbClr val="000000"/>
                </a:solidFill>
                <a:effectLst/>
                <a:latin typeface="Gilroy"/>
              </a:rPr>
              <a:t> </a:t>
            </a:r>
            <a:r>
              <a:rPr lang="ru-RU" b="0" i="0" dirty="0" err="1">
                <a:solidFill>
                  <a:srgbClr val="000000"/>
                </a:solidFill>
                <a:effectLst/>
                <a:latin typeface="Gilroy"/>
              </a:rPr>
              <a:t>зворотний</a:t>
            </a:r>
            <a:r>
              <a:rPr lang="ru-RU" b="0" i="0" dirty="0">
                <a:solidFill>
                  <a:srgbClr val="000000"/>
                </a:solidFill>
                <a:effectLst/>
                <a:latin typeface="Gilroy"/>
              </a:rPr>
              <a:t> </a:t>
            </a:r>
            <a:r>
              <a:rPr lang="ru-RU" b="0" i="0" dirty="0" err="1">
                <a:solidFill>
                  <a:srgbClr val="000000"/>
                </a:solidFill>
                <a:effectLst/>
                <a:latin typeface="Gilroy"/>
              </a:rPr>
              <a:t>зв'язок</a:t>
            </a:r>
            <a:r>
              <a:rPr lang="ru-RU" b="0" i="0" dirty="0">
                <a:solidFill>
                  <a:srgbClr val="000000"/>
                </a:solidFill>
                <a:effectLst/>
                <a:latin typeface="Gilroy"/>
              </a:rPr>
              <a:t> </a:t>
            </a:r>
            <a:r>
              <a:rPr lang="ru-RU" b="0" i="0" dirty="0" err="1">
                <a:solidFill>
                  <a:srgbClr val="000000"/>
                </a:solidFill>
                <a:effectLst/>
                <a:latin typeface="Gilroy"/>
              </a:rPr>
              <a:t>від</a:t>
            </a:r>
            <a:r>
              <a:rPr lang="ru-RU" b="0" i="0" dirty="0">
                <a:solidFill>
                  <a:srgbClr val="000000"/>
                </a:solidFill>
                <a:effectLst/>
                <a:latin typeface="Gilroy"/>
              </a:rPr>
              <a:t> </a:t>
            </a:r>
            <a:r>
              <a:rPr lang="ru-RU" b="0" i="0" dirty="0" err="1">
                <a:solidFill>
                  <a:srgbClr val="000000"/>
                </a:solidFill>
                <a:effectLst/>
                <a:latin typeface="Gilroy"/>
              </a:rPr>
              <a:t>власника</a:t>
            </a:r>
            <a:r>
              <a:rPr lang="ru-RU" b="0" i="0" dirty="0">
                <a:solidFill>
                  <a:srgbClr val="000000"/>
                </a:solidFill>
                <a:effectLst/>
                <a:latin typeface="Gilroy"/>
              </a:rPr>
              <a:t> продукту.</a:t>
            </a:r>
          </a:p>
          <a:p>
            <a:pPr algn="l">
              <a:buFont typeface="Arial" panose="020B0604020202020204" pitchFamily="34" charset="0"/>
              <a:buChar char="•"/>
            </a:pPr>
            <a:r>
              <a:rPr lang="ru-RU" b="0" i="0" dirty="0" err="1">
                <a:solidFill>
                  <a:srgbClr val="000000"/>
                </a:solidFill>
                <a:effectLst/>
                <a:latin typeface="Gilroy"/>
              </a:rPr>
              <a:t>Передбачає</a:t>
            </a:r>
            <a:r>
              <a:rPr lang="ru-RU" b="0" i="0" dirty="0">
                <a:solidFill>
                  <a:srgbClr val="000000"/>
                </a:solidFill>
                <a:effectLst/>
                <a:latin typeface="Gilroy"/>
              </a:rPr>
              <a:t> </a:t>
            </a:r>
            <a:r>
              <a:rPr lang="ru-RU" b="0" i="0" dirty="0" err="1">
                <a:solidFill>
                  <a:srgbClr val="000000"/>
                </a:solidFill>
                <a:effectLst/>
                <a:latin typeface="Gilroy"/>
              </a:rPr>
              <a:t>обмежену</a:t>
            </a:r>
            <a:r>
              <a:rPr lang="ru-RU" b="0" i="0" dirty="0">
                <a:solidFill>
                  <a:srgbClr val="000000"/>
                </a:solidFill>
                <a:effectLst/>
                <a:latin typeface="Gilroy"/>
              </a:rPr>
              <a:t> </a:t>
            </a:r>
            <a:r>
              <a:rPr lang="ru-RU" b="0" i="0" dirty="0" err="1">
                <a:solidFill>
                  <a:srgbClr val="000000"/>
                </a:solidFill>
                <a:effectLst/>
                <a:latin typeface="Gilroy"/>
              </a:rPr>
              <a:t>залученість</a:t>
            </a:r>
            <a:r>
              <a:rPr lang="ru-RU" b="0" i="0" dirty="0">
                <a:solidFill>
                  <a:srgbClr val="000000"/>
                </a:solidFill>
                <a:effectLst/>
                <a:latin typeface="Gilroy"/>
              </a:rPr>
              <a:t> </a:t>
            </a:r>
            <a:r>
              <a:rPr lang="ru-RU" b="0" i="0" dirty="0" err="1">
                <a:solidFill>
                  <a:srgbClr val="000000"/>
                </a:solidFill>
                <a:effectLst/>
                <a:latin typeface="Gilroy"/>
              </a:rPr>
              <a:t>власника</a:t>
            </a:r>
            <a:r>
              <a:rPr lang="ru-RU" b="0" i="0" dirty="0">
                <a:solidFill>
                  <a:srgbClr val="000000"/>
                </a:solidFill>
                <a:effectLst/>
                <a:latin typeface="Gilroy"/>
              </a:rPr>
              <a:t> продукту, </a:t>
            </a:r>
            <a:r>
              <a:rPr lang="ru-RU" b="0" i="0" dirty="0" err="1">
                <a:solidFill>
                  <a:srgbClr val="000000"/>
                </a:solidFill>
                <a:effectLst/>
                <a:latin typeface="Gilroy"/>
              </a:rPr>
              <a:t>оскільки</a:t>
            </a:r>
            <a:r>
              <a:rPr lang="ru-RU" b="0" i="0" dirty="0">
                <a:solidFill>
                  <a:srgbClr val="000000"/>
                </a:solidFill>
                <a:effectLst/>
                <a:latin typeface="Gilroy"/>
              </a:rPr>
              <a:t> </a:t>
            </a:r>
            <a:r>
              <a:rPr lang="ru-RU" b="0" i="0" dirty="0" err="1">
                <a:solidFill>
                  <a:srgbClr val="000000"/>
                </a:solidFill>
                <a:effectLst/>
                <a:latin typeface="Gilroy"/>
              </a:rPr>
              <a:t>він</a:t>
            </a:r>
            <a:r>
              <a:rPr lang="ru-RU" b="0" i="0" dirty="0">
                <a:solidFill>
                  <a:srgbClr val="000000"/>
                </a:solidFill>
                <a:effectLst/>
                <a:latin typeface="Gilroy"/>
              </a:rPr>
              <a:t> </a:t>
            </a:r>
            <a:r>
              <a:rPr lang="ru-RU" b="0" i="0" dirty="0" err="1">
                <a:solidFill>
                  <a:srgbClr val="000000"/>
                </a:solidFill>
                <a:effectLst/>
                <a:latin typeface="Gilroy"/>
              </a:rPr>
              <a:t>бере</a:t>
            </a:r>
            <a:r>
              <a:rPr lang="ru-RU" b="0" i="0" dirty="0">
                <a:solidFill>
                  <a:srgbClr val="000000"/>
                </a:solidFill>
                <a:effectLst/>
                <a:latin typeface="Gilroy"/>
              </a:rPr>
              <a:t> участь у </a:t>
            </a:r>
            <a:r>
              <a:rPr lang="ru-RU" b="0" i="0" dirty="0" err="1">
                <a:solidFill>
                  <a:srgbClr val="000000"/>
                </a:solidFill>
                <a:effectLst/>
                <a:latin typeface="Gilroy"/>
              </a:rPr>
              <a:t>проекті</a:t>
            </a:r>
            <a:r>
              <a:rPr lang="ru-RU" b="0" i="0" dirty="0">
                <a:solidFill>
                  <a:srgbClr val="000000"/>
                </a:solidFill>
                <a:effectLst/>
                <a:latin typeface="Gilroy"/>
              </a:rPr>
              <a:t> </a:t>
            </a:r>
            <a:r>
              <a:rPr lang="ru-RU" b="0" i="0" dirty="0" err="1">
                <a:solidFill>
                  <a:srgbClr val="000000"/>
                </a:solidFill>
                <a:effectLst/>
                <a:latin typeface="Gilroy"/>
              </a:rPr>
              <a:t>переважно</a:t>
            </a:r>
            <a:r>
              <a:rPr lang="ru-RU" b="0" i="0" dirty="0">
                <a:solidFill>
                  <a:srgbClr val="000000"/>
                </a:solidFill>
                <a:effectLst/>
                <a:latin typeface="Gilroy"/>
              </a:rPr>
              <a:t> на початку та </a:t>
            </a:r>
            <a:r>
              <a:rPr lang="ru-RU" b="0" i="0" dirty="0" err="1">
                <a:solidFill>
                  <a:srgbClr val="000000"/>
                </a:solidFill>
                <a:effectLst/>
                <a:latin typeface="Gilroy"/>
              </a:rPr>
              <a:t>наприкінці</a:t>
            </a:r>
            <a:r>
              <a:rPr lang="ru-RU" b="0" i="0" dirty="0">
                <a:solidFill>
                  <a:srgbClr val="000000"/>
                </a:solidFill>
                <a:effectLst/>
                <a:latin typeface="Gilroy"/>
              </a:rPr>
              <a:t> </a:t>
            </a:r>
            <a:r>
              <a:rPr lang="ru-RU" b="0" i="0" dirty="0" err="1">
                <a:solidFill>
                  <a:srgbClr val="000000"/>
                </a:solidFill>
                <a:effectLst/>
                <a:latin typeface="Gilroy"/>
              </a:rPr>
              <a:t>його</a:t>
            </a:r>
            <a:r>
              <a:rPr lang="ru-RU" b="0" i="0" dirty="0">
                <a:solidFill>
                  <a:srgbClr val="000000"/>
                </a:solidFill>
                <a:effectLst/>
                <a:latin typeface="Gilroy"/>
              </a:rPr>
              <a:t> </a:t>
            </a:r>
            <a:r>
              <a:rPr lang="ru-RU" b="0" i="0" dirty="0" err="1">
                <a:solidFill>
                  <a:srgbClr val="000000"/>
                </a:solidFill>
                <a:effectLst/>
                <a:latin typeface="Gilroy"/>
              </a:rPr>
              <a:t>реалізації</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Фаза </a:t>
            </a:r>
            <a:r>
              <a:rPr lang="ru-RU" b="0" i="0" dirty="0" err="1">
                <a:solidFill>
                  <a:srgbClr val="000000"/>
                </a:solidFill>
                <a:effectLst/>
                <a:latin typeface="Gilroy"/>
              </a:rPr>
              <a:t>тестування</a:t>
            </a:r>
            <a:r>
              <a:rPr lang="ru-RU" b="0" i="0" dirty="0">
                <a:solidFill>
                  <a:srgbClr val="000000"/>
                </a:solidFill>
                <a:effectLst/>
                <a:latin typeface="Gilroy"/>
              </a:rPr>
              <a:t> </a:t>
            </a:r>
            <a:r>
              <a:rPr lang="ru-RU" b="0" i="0" dirty="0" err="1">
                <a:solidFill>
                  <a:srgbClr val="000000"/>
                </a:solidFill>
                <a:effectLst/>
                <a:latin typeface="Gilroy"/>
              </a:rPr>
              <a:t>настає</a:t>
            </a:r>
            <a:r>
              <a:rPr lang="ru-RU" b="0" i="0" dirty="0">
                <a:solidFill>
                  <a:srgbClr val="000000"/>
                </a:solidFill>
                <a:effectLst/>
                <a:latin typeface="Gilroy"/>
              </a:rPr>
              <a:t> </a:t>
            </a:r>
            <a:r>
              <a:rPr lang="ru-RU" b="0" i="0" dirty="0" err="1">
                <a:solidFill>
                  <a:srgbClr val="000000"/>
                </a:solidFill>
                <a:effectLst/>
                <a:latin typeface="Gilroy"/>
              </a:rPr>
              <a:t>наприкінці</a:t>
            </a:r>
            <a:r>
              <a:rPr lang="ru-RU" b="0" i="0" dirty="0">
                <a:solidFill>
                  <a:srgbClr val="000000"/>
                </a:solidFill>
                <a:effectLst/>
                <a:latin typeface="Gilroy"/>
              </a:rPr>
              <a:t> проекту, тому </a:t>
            </a:r>
            <a:r>
              <a:rPr lang="ru-RU" b="0" i="0" dirty="0" err="1">
                <a:solidFill>
                  <a:srgbClr val="000000"/>
                </a:solidFill>
                <a:effectLst/>
                <a:latin typeface="Gilroy"/>
              </a:rPr>
              <a:t>проблеми</a:t>
            </a:r>
            <a:r>
              <a:rPr lang="ru-RU" b="0" i="0" dirty="0">
                <a:solidFill>
                  <a:srgbClr val="000000"/>
                </a:solidFill>
                <a:effectLst/>
                <a:latin typeface="Gilroy"/>
              </a:rPr>
              <a:t> та </a:t>
            </a:r>
            <a:r>
              <a:rPr lang="ru-RU" b="0" i="0" dirty="0" err="1">
                <a:solidFill>
                  <a:srgbClr val="000000"/>
                </a:solidFill>
                <a:effectLst/>
                <a:latin typeface="Gilroy"/>
              </a:rPr>
              <a:t>помилки</a:t>
            </a:r>
            <a:r>
              <a:rPr lang="ru-RU" b="0" i="0" dirty="0">
                <a:solidFill>
                  <a:srgbClr val="000000"/>
                </a:solidFill>
                <a:effectLst/>
                <a:latin typeface="Gilroy"/>
              </a:rPr>
              <a:t> </a:t>
            </a:r>
            <a:r>
              <a:rPr lang="ru-RU" b="0" i="0" dirty="0" err="1">
                <a:solidFill>
                  <a:srgbClr val="000000"/>
                </a:solidFill>
                <a:effectLst/>
                <a:latin typeface="Gilroy"/>
              </a:rPr>
              <a:t>можуть</a:t>
            </a:r>
            <a:r>
              <a:rPr lang="ru-RU" b="0" i="0" dirty="0">
                <a:solidFill>
                  <a:srgbClr val="000000"/>
                </a:solidFill>
                <a:effectLst/>
                <a:latin typeface="Gilroy"/>
              </a:rPr>
              <a:t> бути </a:t>
            </a:r>
            <a:r>
              <a:rPr lang="ru-RU" b="0" i="0" dirty="0" err="1">
                <a:solidFill>
                  <a:srgbClr val="000000"/>
                </a:solidFill>
                <a:effectLst/>
                <a:latin typeface="Gilroy"/>
              </a:rPr>
              <a:t>виявлені</a:t>
            </a:r>
            <a:r>
              <a:rPr lang="ru-RU" b="0" i="0" dirty="0">
                <a:solidFill>
                  <a:srgbClr val="000000"/>
                </a:solidFill>
                <a:effectLst/>
                <a:latin typeface="Gilroy"/>
              </a:rPr>
              <a:t> не </a:t>
            </a:r>
            <a:r>
              <a:rPr lang="ru-RU" b="0" i="0" dirty="0" err="1">
                <a:solidFill>
                  <a:srgbClr val="000000"/>
                </a:solidFill>
                <a:effectLst/>
                <a:latin typeface="Gilroy"/>
              </a:rPr>
              <a:t>відразу</a:t>
            </a:r>
            <a:r>
              <a:rPr lang="ru-RU" b="0" i="0" dirty="0">
                <a:solidFill>
                  <a:srgbClr val="000000"/>
                </a:solidFill>
                <a:effectLst/>
                <a:latin typeface="Gilroy"/>
              </a:rPr>
              <a:t> – а </a:t>
            </a:r>
            <a:r>
              <a:rPr lang="ru-RU" b="0" i="0" dirty="0" err="1">
                <a:solidFill>
                  <a:srgbClr val="000000"/>
                </a:solidFill>
                <a:effectLst/>
                <a:latin typeface="Gilroy"/>
              </a:rPr>
              <a:t>усувати</a:t>
            </a:r>
            <a:r>
              <a:rPr lang="ru-RU" b="0" i="0" dirty="0">
                <a:solidFill>
                  <a:srgbClr val="000000"/>
                </a:solidFill>
                <a:effectLst/>
                <a:latin typeface="Gilroy"/>
              </a:rPr>
              <a:t> </a:t>
            </a:r>
            <a:r>
              <a:rPr lang="ru-RU" b="0" i="0" dirty="0" err="1">
                <a:solidFill>
                  <a:srgbClr val="000000"/>
                </a:solidFill>
                <a:effectLst/>
                <a:latin typeface="Gilroy"/>
              </a:rPr>
              <a:t>їх</a:t>
            </a:r>
            <a:r>
              <a:rPr lang="ru-RU" b="0" i="0" dirty="0">
                <a:solidFill>
                  <a:srgbClr val="000000"/>
                </a:solidFill>
                <a:effectLst/>
                <a:latin typeface="Gilroy"/>
              </a:rPr>
              <a:t> буде дорого та складно.</a:t>
            </a:r>
          </a:p>
          <a:p>
            <a:pPr algn="l">
              <a:buFont typeface="Arial" panose="020B0604020202020204" pitchFamily="34" charset="0"/>
              <a:buChar char="•"/>
            </a:pPr>
            <a:endParaRPr lang="ru-RU" b="0" i="0" dirty="0">
              <a:solidFill>
                <a:srgbClr val="000000"/>
              </a:solidFill>
              <a:effectLst/>
              <a:latin typeface="Gilroy"/>
            </a:endParaRPr>
          </a:p>
          <a:p>
            <a:pPr marL="0" indent="0">
              <a:buNone/>
            </a:pPr>
            <a:endParaRPr lang="en-US" dirty="0"/>
          </a:p>
        </p:txBody>
      </p:sp>
    </p:spTree>
    <p:extLst>
      <p:ext uri="{BB962C8B-B14F-4D97-AF65-F5344CB8AC3E}">
        <p14:creationId xmlns:p14="http://schemas.microsoft.com/office/powerpoint/2010/main" val="2524352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8DD5E9-38EE-BC1E-B18B-20D918FC8ABB}"/>
              </a:ext>
            </a:extLst>
          </p:cNvPr>
          <p:cNvSpPr>
            <a:spLocks noGrp="1"/>
          </p:cNvSpPr>
          <p:nvPr>
            <p:ph idx="1"/>
          </p:nvPr>
        </p:nvSpPr>
        <p:spPr>
          <a:xfrm>
            <a:off x="630936" y="2660904"/>
            <a:ext cx="4818888" cy="3547872"/>
          </a:xfrm>
        </p:spPr>
        <p:txBody>
          <a:bodyPr anchor="t">
            <a:normAutofit/>
          </a:bodyPr>
          <a:lstStyle/>
          <a:p>
            <a:pPr marL="0" indent="0">
              <a:buNone/>
            </a:pPr>
            <a:r>
              <a:rPr lang="ru-RU" sz="1900" b="1" i="0">
                <a:effectLst/>
                <a:latin typeface="HeliosExtC-bold"/>
              </a:rPr>
              <a:t>Шаг 2.</a:t>
            </a:r>
            <a:r>
              <a:rPr lang="ru-RU" sz="1900" b="0" i="0">
                <a:effectLst/>
                <a:latin typeface="HeliosExtC"/>
              </a:rPr>
              <a:t> При выборе шаблонов Kanban и Scrum Jira предлагает выбрать тип управления проектом:</a:t>
            </a:r>
          </a:p>
          <a:p>
            <a:pPr>
              <a:buFont typeface="Arial" panose="020B0604020202020204" pitchFamily="34" charset="0"/>
              <a:buChar char="•"/>
            </a:pPr>
            <a:r>
              <a:rPr lang="ru-RU" sz="1900" b="1" i="0">
                <a:effectLst/>
                <a:latin typeface="HeliosExtC-bold"/>
              </a:rPr>
              <a:t>Управляется командой —</a:t>
            </a:r>
            <a:r>
              <a:rPr lang="ru-RU" sz="1900" b="0" i="0">
                <a:effectLst/>
                <a:latin typeface="HeliosExtC"/>
              </a:rPr>
              <a:t> упрощенный тип, доступен всем участникам команды, а изменение настроек не влияет на другие проекты.</a:t>
            </a:r>
          </a:p>
          <a:p>
            <a:pPr>
              <a:buFont typeface="Arial" panose="020B0604020202020204" pitchFamily="34" charset="0"/>
              <a:buChar char="•"/>
            </a:pPr>
            <a:r>
              <a:rPr lang="ru-RU" sz="1900" b="1" i="0">
                <a:effectLst/>
                <a:latin typeface="HeliosExtC-bold"/>
              </a:rPr>
              <a:t>Управляется компанией —</a:t>
            </a:r>
            <a:r>
              <a:rPr lang="ru-RU" sz="1900" b="0" i="0">
                <a:effectLst/>
                <a:latin typeface="HeliosExtC"/>
              </a:rPr>
              <a:t> расширенный тип, настройками доступа управляют администраторы, проекты связаны друг с другом и есть возможность переноса задач из одного проекта в другой.</a:t>
            </a:r>
          </a:p>
          <a:p>
            <a:endParaRPr lang="en-US" sz="1900"/>
          </a:p>
        </p:txBody>
      </p:sp>
      <p:pic>
        <p:nvPicPr>
          <p:cNvPr id="5" name="Picture 4" descr="A screenshot of a computer&#10;&#10;Description automatically generated">
            <a:extLst>
              <a:ext uri="{FF2B5EF4-FFF2-40B4-BE49-F238E27FC236}">
                <a16:creationId xmlns:a16="http://schemas.microsoft.com/office/drawing/2014/main" id="{ED6663DD-BCE2-1364-1039-94D560378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592" y="640080"/>
            <a:ext cx="3975879" cy="5577840"/>
          </a:xfrm>
          <a:prstGeom prst="rect">
            <a:avLst/>
          </a:prstGeom>
        </p:spPr>
      </p:pic>
    </p:spTree>
    <p:extLst>
      <p:ext uri="{BB962C8B-B14F-4D97-AF65-F5344CB8AC3E}">
        <p14:creationId xmlns:p14="http://schemas.microsoft.com/office/powerpoint/2010/main" val="608524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8D9E1B-D71D-7D4A-928A-FEC68B4064DC}"/>
              </a:ext>
            </a:extLst>
          </p:cNvPr>
          <p:cNvSpPr>
            <a:spLocks noGrp="1"/>
          </p:cNvSpPr>
          <p:nvPr>
            <p:ph idx="1"/>
          </p:nvPr>
        </p:nvSpPr>
        <p:spPr>
          <a:xfrm>
            <a:off x="630936" y="2660904"/>
            <a:ext cx="4818888" cy="3547872"/>
          </a:xfrm>
        </p:spPr>
        <p:txBody>
          <a:bodyPr anchor="t">
            <a:normAutofit/>
          </a:bodyPr>
          <a:lstStyle/>
          <a:p>
            <a:pPr marL="0" indent="0">
              <a:buNone/>
            </a:pPr>
            <a:r>
              <a:rPr lang="ru-RU" sz="1900" b="1" i="0" dirty="0">
                <a:effectLst/>
                <a:latin typeface="HeliosExtC-bold"/>
              </a:rPr>
              <a:t>Шаг 3.</a:t>
            </a:r>
            <a:r>
              <a:rPr lang="ru-RU" sz="1900" b="0" i="0" dirty="0">
                <a:effectLst/>
                <a:latin typeface="HeliosExtC"/>
              </a:rPr>
              <a:t> Проекту присваиваются название и ключ:</a:t>
            </a:r>
          </a:p>
          <a:p>
            <a:pPr>
              <a:buFont typeface="Arial" panose="020B0604020202020204" pitchFamily="34" charset="0"/>
              <a:buChar char="•"/>
            </a:pPr>
            <a:r>
              <a:rPr lang="ru-RU" sz="1900" b="1" i="0" dirty="0">
                <a:effectLst/>
                <a:latin typeface="HeliosExtC-bold"/>
              </a:rPr>
              <a:t>Название —</a:t>
            </a:r>
            <a:r>
              <a:rPr lang="ru-RU" sz="1900" b="0" i="0" dirty="0">
                <a:effectLst/>
                <a:latin typeface="HeliosExtC"/>
              </a:rPr>
              <a:t> это развернутое имя, по которому команда будет распознавать проект.</a:t>
            </a:r>
          </a:p>
          <a:p>
            <a:pPr>
              <a:buFont typeface="Arial" panose="020B0604020202020204" pitchFamily="34" charset="0"/>
              <a:buChar char="•"/>
            </a:pPr>
            <a:r>
              <a:rPr lang="ru-RU" sz="1900" b="1" i="0" dirty="0">
                <a:effectLst/>
                <a:latin typeface="HeliosExtC-bold"/>
              </a:rPr>
              <a:t>Ключ —</a:t>
            </a:r>
            <a:r>
              <a:rPr lang="ru-RU" sz="1900" b="0" i="0" dirty="0">
                <a:effectLst/>
                <a:latin typeface="HeliosExtC"/>
              </a:rPr>
              <a:t> это короткий идентификатор, в его состав автоматически входят первые буквы слов из названия. Например, если назвать проект</a:t>
            </a:r>
            <a:r>
              <a:rPr lang="en-US" sz="1900" b="0" i="0" dirty="0">
                <a:effectLst/>
                <a:latin typeface="HeliosExtC"/>
              </a:rPr>
              <a:t> Some</a:t>
            </a:r>
            <a:r>
              <a:rPr lang="ru-RU" sz="1900" b="0" i="0" dirty="0">
                <a:effectLst/>
                <a:latin typeface="HeliosExtC"/>
              </a:rPr>
              <a:t> </a:t>
            </a:r>
            <a:r>
              <a:rPr lang="en-US" sz="1900" b="0" i="0" dirty="0">
                <a:effectLst/>
                <a:latin typeface="HeliosExtC"/>
              </a:rPr>
              <a:t>T</a:t>
            </a:r>
            <a:r>
              <a:rPr lang="ru-RU" sz="1900" b="0" i="0" dirty="0" err="1">
                <a:effectLst/>
                <a:latin typeface="HeliosExtC"/>
              </a:rPr>
              <a:t>est</a:t>
            </a:r>
            <a:r>
              <a:rPr lang="ru-RU" sz="1900" b="0" i="0" dirty="0">
                <a:effectLst/>
                <a:latin typeface="HeliosExtC"/>
              </a:rPr>
              <a:t>, то </a:t>
            </a:r>
            <a:r>
              <a:rPr lang="ru-RU" sz="1900" b="0" i="0" dirty="0" err="1">
                <a:effectLst/>
                <a:latin typeface="HeliosExtC"/>
              </a:rPr>
              <a:t>Jira</a:t>
            </a:r>
            <a:r>
              <a:rPr lang="ru-RU" sz="1900" b="0" i="0" dirty="0">
                <a:effectLst/>
                <a:latin typeface="HeliosExtC"/>
              </a:rPr>
              <a:t> сгенерирует ключ ST. Также к нему можно добавить номер задачи, например ST001.</a:t>
            </a:r>
          </a:p>
          <a:p>
            <a:endParaRPr lang="en-US" sz="1900" dirty="0"/>
          </a:p>
        </p:txBody>
      </p:sp>
      <p:pic>
        <p:nvPicPr>
          <p:cNvPr id="5" name="Picture 4" descr="A screenshot of a computer&#10;&#10;Description automatically generated">
            <a:extLst>
              <a:ext uri="{FF2B5EF4-FFF2-40B4-BE49-F238E27FC236}">
                <a16:creationId xmlns:a16="http://schemas.microsoft.com/office/drawing/2014/main" id="{EB7D9741-782B-20AE-91D5-3EE2E427E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813145"/>
            <a:ext cx="5458968" cy="3231709"/>
          </a:xfrm>
          <a:prstGeom prst="rect">
            <a:avLst/>
          </a:prstGeom>
        </p:spPr>
      </p:pic>
    </p:spTree>
    <p:extLst>
      <p:ext uri="{BB962C8B-B14F-4D97-AF65-F5344CB8AC3E}">
        <p14:creationId xmlns:p14="http://schemas.microsoft.com/office/powerpoint/2010/main" val="2982317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A1BD28-8578-7DEF-FA77-19C402487187}"/>
              </a:ext>
            </a:extLst>
          </p:cNvPr>
          <p:cNvSpPr>
            <a:spLocks noGrp="1"/>
          </p:cNvSpPr>
          <p:nvPr>
            <p:ph idx="1"/>
          </p:nvPr>
        </p:nvSpPr>
        <p:spPr>
          <a:xfrm>
            <a:off x="630936" y="2807208"/>
            <a:ext cx="3429000" cy="3410712"/>
          </a:xfrm>
        </p:spPr>
        <p:txBody>
          <a:bodyPr anchor="t">
            <a:normAutofit/>
          </a:bodyPr>
          <a:lstStyle/>
          <a:p>
            <a:pPr marL="0" indent="0">
              <a:buNone/>
            </a:pPr>
            <a:r>
              <a:rPr lang="ru-RU" sz="2200" b="0" i="0" dirty="0">
                <a:effectLst/>
                <a:latin typeface="HeliosExtC"/>
              </a:rPr>
              <a:t>После этого новый проект будет создан, и внутри него уже можно создавать задачи:</a:t>
            </a:r>
            <a:endParaRPr lang="en-US" sz="2200" dirty="0"/>
          </a:p>
        </p:txBody>
      </p:sp>
      <p:pic>
        <p:nvPicPr>
          <p:cNvPr id="5" name="Picture 4" descr="A screenshot of a computer&#10;&#10;Description automatically generated">
            <a:extLst>
              <a:ext uri="{FF2B5EF4-FFF2-40B4-BE49-F238E27FC236}">
                <a16:creationId xmlns:a16="http://schemas.microsoft.com/office/drawing/2014/main" id="{F4FAEE80-1D96-2F96-2575-9C1D1FABA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659922"/>
            <a:ext cx="6903720" cy="3538156"/>
          </a:xfrm>
          <a:prstGeom prst="rect">
            <a:avLst/>
          </a:prstGeom>
        </p:spPr>
      </p:pic>
    </p:spTree>
    <p:extLst>
      <p:ext uri="{BB962C8B-B14F-4D97-AF65-F5344CB8AC3E}">
        <p14:creationId xmlns:p14="http://schemas.microsoft.com/office/powerpoint/2010/main" val="1930212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F9A53-BF0C-74D6-A535-CB4CCEE61A84}"/>
              </a:ext>
            </a:extLst>
          </p:cNvPr>
          <p:cNvSpPr>
            <a:spLocks noGrp="1"/>
          </p:cNvSpPr>
          <p:nvPr>
            <p:ph type="title"/>
          </p:nvPr>
        </p:nvSpPr>
        <p:spPr>
          <a:xfrm>
            <a:off x="630936" y="639520"/>
            <a:ext cx="3429000" cy="1719072"/>
          </a:xfrm>
        </p:spPr>
        <p:txBody>
          <a:bodyPr anchor="b">
            <a:normAutofit/>
          </a:bodyPr>
          <a:lstStyle/>
          <a:p>
            <a:r>
              <a:rPr lang="ru-RU" sz="5400" b="0" i="0">
                <a:effectLst/>
                <a:latin typeface="HeliosExtC-bold"/>
              </a:rPr>
              <a:t>Создание задачи</a:t>
            </a:r>
            <a:endParaRPr lang="en-US" sz="54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007DFB-A9AA-524C-6054-757D54D34BA5}"/>
              </a:ext>
            </a:extLst>
          </p:cNvPr>
          <p:cNvSpPr>
            <a:spLocks noGrp="1"/>
          </p:cNvSpPr>
          <p:nvPr>
            <p:ph idx="1"/>
          </p:nvPr>
        </p:nvSpPr>
        <p:spPr>
          <a:xfrm>
            <a:off x="630936" y="2807208"/>
            <a:ext cx="3429000" cy="3410712"/>
          </a:xfrm>
        </p:spPr>
        <p:txBody>
          <a:bodyPr anchor="t">
            <a:normAutofit/>
          </a:bodyPr>
          <a:lstStyle/>
          <a:p>
            <a:r>
              <a:rPr lang="ru-RU" sz="2200" b="0" i="0">
                <a:effectLst/>
                <a:latin typeface="HeliosExtC"/>
              </a:rPr>
              <a:t>Добавить задачу в проект можно двумя способами: кликнуть на кнопку «Создать» в верхнем меню или на «+ Создать задачу» в колонке «К выполнению». Во всплывающей форме заполняются атрибуты задачи:</a:t>
            </a:r>
            <a:endParaRPr lang="en-US" sz="2200"/>
          </a:p>
        </p:txBody>
      </p:sp>
      <p:pic>
        <p:nvPicPr>
          <p:cNvPr id="5" name="Picture 4" descr="A screenshot of a computer&#10;&#10;Description automatically generated">
            <a:extLst>
              <a:ext uri="{FF2B5EF4-FFF2-40B4-BE49-F238E27FC236}">
                <a16:creationId xmlns:a16="http://schemas.microsoft.com/office/drawing/2014/main" id="{07F1D0B6-1365-C112-C04A-931E11473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073" y="640080"/>
            <a:ext cx="4992166" cy="5577840"/>
          </a:xfrm>
          <a:prstGeom prst="rect">
            <a:avLst/>
          </a:prstGeom>
        </p:spPr>
      </p:pic>
    </p:spTree>
    <p:extLst>
      <p:ext uri="{BB962C8B-B14F-4D97-AF65-F5344CB8AC3E}">
        <p14:creationId xmlns:p14="http://schemas.microsoft.com/office/powerpoint/2010/main" val="3834779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3CD49-9799-B9AA-EB9F-1E824A9E9BD1}"/>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ru-RU" b="1" i="0" dirty="0">
                <a:solidFill>
                  <a:srgbClr val="181818"/>
                </a:solidFill>
                <a:effectLst/>
                <a:latin typeface="HeliosExtC-bold"/>
              </a:rPr>
              <a:t>Резюме (</a:t>
            </a:r>
            <a:r>
              <a:rPr lang="ru-RU" b="1" i="0" dirty="0" err="1">
                <a:solidFill>
                  <a:srgbClr val="181818"/>
                </a:solidFill>
                <a:effectLst/>
                <a:latin typeface="HeliosExtC-bold"/>
              </a:rPr>
              <a:t>Summary</a:t>
            </a:r>
            <a:r>
              <a:rPr lang="ru-RU" b="1" i="0" dirty="0">
                <a:solidFill>
                  <a:srgbClr val="181818"/>
                </a:solidFill>
                <a:effectLst/>
                <a:latin typeface="HeliosExtC-bold"/>
              </a:rPr>
              <a:t>) </a:t>
            </a:r>
            <a:r>
              <a:rPr lang="ru-RU" b="0" i="0" dirty="0">
                <a:solidFill>
                  <a:srgbClr val="181818"/>
                </a:solidFill>
                <a:effectLst/>
                <a:latin typeface="HeliosExtC"/>
              </a:rPr>
              <a:t>лаконично описывает суть задачи, в этом поле в одном предложении нужно ответить на вопрос: «Что нужно сделать?»</a:t>
            </a:r>
          </a:p>
          <a:p>
            <a:pPr algn="l">
              <a:buFont typeface="Arial" panose="020B0604020202020204" pitchFamily="34" charset="0"/>
              <a:buChar char="•"/>
            </a:pPr>
            <a:r>
              <a:rPr lang="ru-RU" b="1" i="0" dirty="0">
                <a:solidFill>
                  <a:srgbClr val="181818"/>
                </a:solidFill>
                <a:effectLst/>
                <a:latin typeface="HeliosExtC-bold"/>
              </a:rPr>
              <a:t>Описание (</a:t>
            </a:r>
            <a:r>
              <a:rPr lang="ru-RU" b="1" i="0" dirty="0" err="1">
                <a:solidFill>
                  <a:srgbClr val="181818"/>
                </a:solidFill>
                <a:effectLst/>
                <a:latin typeface="HeliosExtC-bold"/>
              </a:rPr>
              <a:t>Description</a:t>
            </a:r>
            <a:r>
              <a:rPr lang="ru-RU" b="1" i="0" dirty="0">
                <a:solidFill>
                  <a:srgbClr val="181818"/>
                </a:solidFill>
                <a:effectLst/>
                <a:latin typeface="HeliosExtC-bold"/>
              </a:rPr>
              <a:t>)</a:t>
            </a:r>
            <a:r>
              <a:rPr lang="ru-RU" b="0" i="0" dirty="0">
                <a:solidFill>
                  <a:srgbClr val="181818"/>
                </a:solidFill>
                <a:effectLst/>
                <a:latin typeface="HeliosExtC"/>
              </a:rPr>
              <a:t> раскрывает задачу более подробно.</a:t>
            </a:r>
          </a:p>
          <a:p>
            <a:pPr algn="l">
              <a:buFont typeface="Arial" panose="020B0604020202020204" pitchFamily="34" charset="0"/>
              <a:buChar char="•"/>
            </a:pPr>
            <a:r>
              <a:rPr lang="ru-RU" b="1" i="0" dirty="0">
                <a:solidFill>
                  <a:srgbClr val="181818"/>
                </a:solidFill>
                <a:effectLst/>
                <a:latin typeface="HeliosExtC-bold"/>
              </a:rPr>
              <a:t>Исполнитель (</a:t>
            </a:r>
            <a:r>
              <a:rPr lang="ru-RU" b="1" i="0" dirty="0" err="1">
                <a:solidFill>
                  <a:srgbClr val="181818"/>
                </a:solidFill>
                <a:effectLst/>
                <a:latin typeface="HeliosExtC-bold"/>
              </a:rPr>
              <a:t>Assignee</a:t>
            </a:r>
            <a:r>
              <a:rPr lang="ru-RU" b="1" i="0" dirty="0">
                <a:solidFill>
                  <a:srgbClr val="181818"/>
                </a:solidFill>
                <a:effectLst/>
                <a:latin typeface="HeliosExtC-bold"/>
              </a:rPr>
              <a:t>)</a:t>
            </a:r>
            <a:r>
              <a:rPr lang="ru-RU" b="0" i="0" dirty="0">
                <a:solidFill>
                  <a:srgbClr val="181818"/>
                </a:solidFill>
                <a:effectLst/>
                <a:latin typeface="HeliosExtC"/>
              </a:rPr>
              <a:t> назначается сразу или уже после создания задачи. После того как кто-то из команды назначен исполнителем, задача попадет к нему во вкладку «Ваша работа».</a:t>
            </a:r>
          </a:p>
          <a:p>
            <a:pPr algn="l">
              <a:buFont typeface="Arial" panose="020B0604020202020204" pitchFamily="34" charset="0"/>
              <a:buChar char="•"/>
            </a:pPr>
            <a:r>
              <a:rPr lang="ru-RU" b="1" i="0" dirty="0">
                <a:solidFill>
                  <a:srgbClr val="181818"/>
                </a:solidFill>
                <a:effectLst/>
                <a:latin typeface="HeliosExtC-bold"/>
              </a:rPr>
              <a:t>Метки (</a:t>
            </a:r>
            <a:r>
              <a:rPr lang="ru-RU" b="1" i="0" dirty="0" err="1">
                <a:solidFill>
                  <a:srgbClr val="181818"/>
                </a:solidFill>
                <a:effectLst/>
                <a:latin typeface="HeliosExtC-bold"/>
              </a:rPr>
              <a:t>Labels</a:t>
            </a:r>
            <a:r>
              <a:rPr lang="ru-RU" b="1" i="0" dirty="0">
                <a:solidFill>
                  <a:srgbClr val="181818"/>
                </a:solidFill>
                <a:effectLst/>
                <a:latin typeface="HeliosExtC-bold"/>
              </a:rPr>
              <a:t>)</a:t>
            </a:r>
            <a:r>
              <a:rPr lang="ru-RU" b="0" i="0" dirty="0">
                <a:solidFill>
                  <a:srgbClr val="181818"/>
                </a:solidFill>
                <a:effectLst/>
                <a:latin typeface="HeliosExtC"/>
              </a:rPr>
              <a:t> добавляются для сортировки задач по признакам — например, по отделам: «Дизайн», «Маркетинг», «Разработка» и так далее.</a:t>
            </a:r>
          </a:p>
          <a:p>
            <a:pPr algn="l">
              <a:buFont typeface="Arial" panose="020B0604020202020204" pitchFamily="34" charset="0"/>
              <a:buChar char="•"/>
            </a:pPr>
            <a:r>
              <a:rPr lang="ru-RU" b="1" i="0" dirty="0">
                <a:solidFill>
                  <a:srgbClr val="181818"/>
                </a:solidFill>
                <a:effectLst/>
                <a:latin typeface="HeliosExtC-bold"/>
              </a:rPr>
              <a:t>Автор</a:t>
            </a:r>
            <a:r>
              <a:rPr lang="ru-RU" b="0" i="0" dirty="0">
                <a:solidFill>
                  <a:srgbClr val="181818"/>
                </a:solidFill>
                <a:effectLst/>
                <a:latin typeface="HeliosExtC"/>
              </a:rPr>
              <a:t> </a:t>
            </a:r>
            <a:r>
              <a:rPr lang="ru-RU" b="1" i="0" dirty="0">
                <a:solidFill>
                  <a:srgbClr val="181818"/>
                </a:solidFill>
                <a:effectLst/>
                <a:latin typeface="HeliosExtC-bold"/>
              </a:rPr>
              <a:t>задачи (</a:t>
            </a:r>
            <a:r>
              <a:rPr lang="ru-RU" b="1" i="0" dirty="0" err="1">
                <a:solidFill>
                  <a:srgbClr val="181818"/>
                </a:solidFill>
                <a:effectLst/>
                <a:latin typeface="HeliosExtC-bold"/>
              </a:rPr>
              <a:t>Reporter</a:t>
            </a:r>
            <a:r>
              <a:rPr lang="ru-RU" b="1" i="0" dirty="0">
                <a:solidFill>
                  <a:srgbClr val="181818"/>
                </a:solidFill>
                <a:effectLst/>
                <a:latin typeface="HeliosExtC-bold"/>
              </a:rPr>
              <a:t>) —</a:t>
            </a:r>
            <a:r>
              <a:rPr lang="ru-RU" b="0" i="0" dirty="0">
                <a:solidFill>
                  <a:srgbClr val="181818"/>
                </a:solidFill>
                <a:effectLst/>
                <a:latin typeface="HeliosExtC"/>
              </a:rPr>
              <a:t> это член команды, который ее создал, то есть автор и исполнитель могут быть разными. Как правило, автор — ответственный за выполнение задачи.</a:t>
            </a:r>
          </a:p>
          <a:p>
            <a:pPr algn="l">
              <a:buFont typeface="Arial" panose="020B0604020202020204" pitchFamily="34" charset="0"/>
              <a:buChar char="•"/>
            </a:pPr>
            <a:r>
              <a:rPr lang="ru-RU" b="1" i="0" dirty="0">
                <a:solidFill>
                  <a:srgbClr val="181818"/>
                </a:solidFill>
                <a:effectLst/>
                <a:latin typeface="HeliosExtC-bold"/>
              </a:rPr>
              <a:t>Вложение (</a:t>
            </a:r>
            <a:r>
              <a:rPr lang="ru-RU" b="1" i="0" dirty="0" err="1">
                <a:solidFill>
                  <a:srgbClr val="181818"/>
                </a:solidFill>
                <a:effectLst/>
                <a:latin typeface="HeliosExtC-bold"/>
              </a:rPr>
              <a:t>Attachment</a:t>
            </a:r>
            <a:r>
              <a:rPr lang="ru-RU" b="1" i="0" dirty="0">
                <a:solidFill>
                  <a:srgbClr val="181818"/>
                </a:solidFill>
                <a:effectLst/>
                <a:latin typeface="HeliosExtC-bold"/>
              </a:rPr>
              <a:t>) </a:t>
            </a:r>
            <a:r>
              <a:rPr lang="ru-RU" b="0" i="0" dirty="0">
                <a:solidFill>
                  <a:srgbClr val="181818"/>
                </a:solidFill>
                <a:effectLst/>
                <a:latin typeface="HeliosExtC"/>
              </a:rPr>
              <a:t>прикрепляется, если описание дополняют документами, иллюстрациями или другими материалами.</a:t>
            </a:r>
          </a:p>
          <a:p>
            <a:pPr algn="l">
              <a:buFont typeface="Arial" panose="020B0604020202020204" pitchFamily="34" charset="0"/>
              <a:buChar char="•"/>
            </a:pPr>
            <a:r>
              <a:rPr lang="ru-RU" b="1" i="0" dirty="0">
                <a:solidFill>
                  <a:srgbClr val="181818"/>
                </a:solidFill>
                <a:effectLst/>
                <a:latin typeface="HeliosExtC-bold"/>
              </a:rPr>
              <a:t>Связанные задачи (</a:t>
            </a:r>
            <a:r>
              <a:rPr lang="ru-RU" b="1" i="0" dirty="0" err="1">
                <a:solidFill>
                  <a:srgbClr val="181818"/>
                </a:solidFill>
                <a:effectLst/>
                <a:latin typeface="HeliosExtC-bold"/>
              </a:rPr>
              <a:t>Linked</a:t>
            </a:r>
            <a:r>
              <a:rPr lang="ru-RU" b="1" i="0" dirty="0">
                <a:solidFill>
                  <a:srgbClr val="181818"/>
                </a:solidFill>
                <a:effectLst/>
                <a:latin typeface="HeliosExtC-bold"/>
              </a:rPr>
              <a:t> </a:t>
            </a:r>
            <a:r>
              <a:rPr lang="ru-RU" b="1" i="0" dirty="0" err="1">
                <a:solidFill>
                  <a:srgbClr val="181818"/>
                </a:solidFill>
                <a:effectLst/>
                <a:latin typeface="HeliosExtC-bold"/>
              </a:rPr>
              <a:t>Issues</a:t>
            </a:r>
            <a:r>
              <a:rPr lang="ru-RU" b="1" i="0" dirty="0">
                <a:solidFill>
                  <a:srgbClr val="181818"/>
                </a:solidFill>
                <a:effectLst/>
                <a:latin typeface="HeliosExtC-bold"/>
              </a:rPr>
              <a:t>) </a:t>
            </a:r>
            <a:r>
              <a:rPr lang="ru-RU" b="0" i="0" dirty="0">
                <a:solidFill>
                  <a:srgbClr val="181818"/>
                </a:solidFill>
                <a:effectLst/>
                <a:latin typeface="HeliosExtC"/>
              </a:rPr>
              <a:t>прикрепляются, если от выполнения этой задачи зависят другие.</a:t>
            </a:r>
          </a:p>
          <a:p>
            <a:endParaRPr lang="en-US" dirty="0"/>
          </a:p>
        </p:txBody>
      </p:sp>
    </p:spTree>
    <p:extLst>
      <p:ext uri="{BB962C8B-B14F-4D97-AF65-F5344CB8AC3E}">
        <p14:creationId xmlns:p14="http://schemas.microsoft.com/office/powerpoint/2010/main" val="192100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11C7-F148-C0E6-ED52-BE947438354D}"/>
              </a:ext>
            </a:extLst>
          </p:cNvPr>
          <p:cNvSpPr>
            <a:spLocks noGrp="1"/>
          </p:cNvSpPr>
          <p:nvPr>
            <p:ph type="title"/>
          </p:nvPr>
        </p:nvSpPr>
        <p:spPr>
          <a:xfrm>
            <a:off x="838200" y="365125"/>
            <a:ext cx="10515600" cy="713867"/>
          </a:xfrm>
        </p:spPr>
        <p:txBody>
          <a:bodyPr/>
          <a:lstStyle/>
          <a:p>
            <a:r>
              <a:rPr lang="ru-RU" b="0" i="0" dirty="0">
                <a:solidFill>
                  <a:srgbClr val="181818"/>
                </a:solidFill>
                <a:effectLst/>
                <a:latin typeface="HeliosExtC-bold"/>
              </a:rPr>
              <a:t>Повышение производительности </a:t>
            </a:r>
            <a:r>
              <a:rPr lang="en-US" b="0" i="0" dirty="0">
                <a:solidFill>
                  <a:srgbClr val="181818"/>
                </a:solidFill>
                <a:effectLst/>
                <a:latin typeface="HeliosExtC-bold"/>
              </a:rPr>
              <a:t>Jira</a:t>
            </a:r>
            <a:endParaRPr lang="en-US" dirty="0"/>
          </a:p>
        </p:txBody>
      </p:sp>
      <p:sp>
        <p:nvSpPr>
          <p:cNvPr id="3" name="Content Placeholder 2">
            <a:extLst>
              <a:ext uri="{FF2B5EF4-FFF2-40B4-BE49-F238E27FC236}">
                <a16:creationId xmlns:a16="http://schemas.microsoft.com/office/drawing/2014/main" id="{A9073429-6CBF-614E-8C4D-EB4D03D21E20}"/>
              </a:ext>
            </a:extLst>
          </p:cNvPr>
          <p:cNvSpPr>
            <a:spLocks noGrp="1"/>
          </p:cNvSpPr>
          <p:nvPr>
            <p:ph idx="1"/>
          </p:nvPr>
        </p:nvSpPr>
        <p:spPr>
          <a:xfrm>
            <a:off x="137160" y="1298448"/>
            <a:ext cx="11887200" cy="5495544"/>
          </a:xfrm>
        </p:spPr>
        <p:txBody>
          <a:bodyPr>
            <a:normAutofit fontScale="55000" lnSpcReduction="20000"/>
          </a:bodyPr>
          <a:lstStyle/>
          <a:p>
            <a:pPr algn="l"/>
            <a:r>
              <a:rPr lang="ru-RU" b="0" i="0" dirty="0">
                <a:solidFill>
                  <a:srgbClr val="181818"/>
                </a:solidFill>
                <a:effectLst/>
                <a:latin typeface="HeliosExtC"/>
              </a:rPr>
              <a:t>Компания </a:t>
            </a:r>
            <a:r>
              <a:rPr lang="ru-RU" b="0" i="0" dirty="0" err="1">
                <a:solidFill>
                  <a:srgbClr val="181818"/>
                </a:solidFill>
                <a:effectLst/>
                <a:latin typeface="HeliosExtC"/>
              </a:rPr>
              <a:t>Atlassian</a:t>
            </a:r>
            <a:r>
              <a:rPr lang="ru-RU" b="0" i="0" dirty="0">
                <a:solidFill>
                  <a:srgbClr val="181818"/>
                </a:solidFill>
                <a:effectLst/>
                <a:latin typeface="HeliosExtC"/>
              </a:rPr>
              <a:t> поддерживает комьюнити пользователей </a:t>
            </a:r>
            <a:r>
              <a:rPr lang="ru-RU" b="0" i="0" dirty="0" err="1">
                <a:solidFill>
                  <a:srgbClr val="181818"/>
                </a:solidFill>
                <a:effectLst/>
                <a:latin typeface="HeliosExtC"/>
              </a:rPr>
              <a:t>Jira</a:t>
            </a:r>
            <a:r>
              <a:rPr lang="ru-RU" b="0" i="0" dirty="0">
                <a:solidFill>
                  <a:srgbClr val="181818"/>
                </a:solidFill>
                <a:effectLst/>
                <a:latin typeface="HeliosExtC"/>
              </a:rPr>
              <a:t> и создает обучающие материалы, с помощью которых легче внедрить этот инструмент в работу. Например, на официальном сайте есть инструкция «</a:t>
            </a:r>
            <a:r>
              <a:rPr lang="ru-RU" b="0" i="0" u="sng" dirty="0">
                <a:solidFill>
                  <a:srgbClr val="181818"/>
                </a:solidFill>
                <a:effectLst/>
                <a:latin typeface="HeliosExtC"/>
                <a:hlinkClick r:id="rId2"/>
              </a:rPr>
              <a:t>Шесть базовых шагов для начала работы с </a:t>
            </a:r>
            <a:r>
              <a:rPr lang="ru-RU" b="0" i="0" u="sng" dirty="0" err="1">
                <a:solidFill>
                  <a:srgbClr val="181818"/>
                </a:solidFill>
                <a:effectLst/>
                <a:latin typeface="HeliosExtC"/>
                <a:hlinkClick r:id="rId2"/>
              </a:rPr>
              <a:t>Jira</a:t>
            </a:r>
            <a:r>
              <a:rPr lang="ru-RU" b="0" i="0" dirty="0">
                <a:solidFill>
                  <a:srgbClr val="181818"/>
                </a:solidFill>
                <a:effectLst/>
                <a:latin typeface="HeliosExtC"/>
              </a:rPr>
              <a:t>».</a:t>
            </a:r>
          </a:p>
          <a:p>
            <a:pPr algn="l"/>
            <a:r>
              <a:rPr lang="ru-RU" b="1" i="0" dirty="0">
                <a:solidFill>
                  <a:srgbClr val="181818"/>
                </a:solidFill>
                <a:effectLst/>
                <a:latin typeface="HeliosExtC-bold"/>
              </a:rPr>
              <a:t>Дробить большие задачи на мелкие. </a:t>
            </a:r>
            <a:r>
              <a:rPr lang="ru-RU" b="0" i="0" dirty="0">
                <a:solidFill>
                  <a:srgbClr val="181818"/>
                </a:solidFill>
                <a:effectLst/>
                <a:latin typeface="HeliosExtC"/>
              </a:rPr>
              <a:t>В тайм-менеджменте есть прием — разделить слона (большую и трудную задачу) на бифштексы (мелкие и простые задачи), потому что так слона удобнее есть. Этот принцип применим не только к масштабным проектам, но и к простым заданиям, которые выдаются сотрудникам. Если в задаче несколько шагов или действий, стоит разделить ее на подзадачи, каждую из них расписать внятно и подробно, а не пытаться уместить алгоритм выполнения в одном описании, потому что в нем сотрудник может запутаться.</a:t>
            </a:r>
          </a:p>
          <a:p>
            <a:pPr algn="l"/>
            <a:r>
              <a:rPr lang="ru-RU" b="0" i="0" dirty="0">
                <a:solidFill>
                  <a:srgbClr val="181818"/>
                </a:solidFill>
                <a:effectLst/>
                <a:latin typeface="HeliosExtC"/>
              </a:rPr>
              <a:t>Каждая задача должна состоять из одного понятного действия. Например, «Составить дизайн-макет продукта» — это не задача, а этап работы, который состоит из цепочки действий: провести интервью с заказчиком, создать бриф, собрать референсы, обсудить дизайн с командой разработки, согласовать референсы с заказчиком, создать «рыбу» макета и так далее. Описанные шаги — это даже не половина работы над дизайн-макетом, а только малая часть, и каждый из шагов — отдельная задача.</a:t>
            </a:r>
          </a:p>
          <a:p>
            <a:pPr algn="l"/>
            <a:r>
              <a:rPr lang="ru-RU" b="1" i="0" dirty="0">
                <a:solidFill>
                  <a:srgbClr val="181818"/>
                </a:solidFill>
                <a:effectLst/>
                <a:latin typeface="HeliosExtC-bold"/>
              </a:rPr>
              <a:t>Комментировать задачи. </a:t>
            </a:r>
            <a:r>
              <a:rPr lang="ru-RU" b="0" i="0" dirty="0">
                <a:solidFill>
                  <a:srgbClr val="181818"/>
                </a:solidFill>
                <a:effectLst/>
                <a:latin typeface="HeliosExtC"/>
              </a:rPr>
              <a:t>Комментарии — это архив обсуждений проекта, к которому обращаются, если возникли разногласия или ошибки. Они помогают команде не держать в голове мысли по поводу проекта, а фиксировать их под карточками задач и доносить друг до друга нюансы работы.</a:t>
            </a:r>
          </a:p>
          <a:p>
            <a:pPr algn="l"/>
            <a:r>
              <a:rPr lang="ru-RU" b="0" i="0" dirty="0">
                <a:solidFill>
                  <a:srgbClr val="181818"/>
                </a:solidFill>
                <a:effectLst/>
                <a:latin typeface="HeliosExtC"/>
              </a:rPr>
              <a:t>Допустим, в проекте возникла ошибка — кнопка в приложении вместо нужной страницы отправляет пользователя на главную. Один из разработчиков вспоминает, что подобная ошибка возникала в работе над предыдущим проектом и в комментариях обсуждали, в чем ее причина и как это можно исправить.</a:t>
            </a:r>
          </a:p>
          <a:p>
            <a:pPr algn="l"/>
            <a:r>
              <a:rPr lang="ru-RU" b="1" i="0" dirty="0">
                <a:solidFill>
                  <a:srgbClr val="181818"/>
                </a:solidFill>
                <a:effectLst/>
                <a:latin typeface="HeliosExtC-bold"/>
              </a:rPr>
              <a:t>Записывать действия, связанные с изменением проекта.</a:t>
            </a:r>
            <a:r>
              <a:rPr lang="ru-RU" b="0" i="0" dirty="0">
                <a:solidFill>
                  <a:srgbClr val="181818"/>
                </a:solidFill>
                <a:effectLst/>
                <a:latin typeface="HeliosExtC"/>
              </a:rPr>
              <a:t> В этом помогут логи — файлы формата .</a:t>
            </a:r>
            <a:r>
              <a:rPr lang="ru-RU" b="0" i="0" dirty="0" err="1">
                <a:solidFill>
                  <a:srgbClr val="181818"/>
                </a:solidFill>
                <a:effectLst/>
                <a:latin typeface="HeliosExtC"/>
              </a:rPr>
              <a:t>log</a:t>
            </a:r>
            <a:r>
              <a:rPr lang="ru-RU" b="0" i="0" dirty="0">
                <a:solidFill>
                  <a:srgbClr val="181818"/>
                </a:solidFill>
                <a:effectLst/>
                <a:latin typeface="HeliosExtC"/>
              </a:rPr>
              <a:t>. Они фиксируют действия внутри проекта в хронологическом порядке. Логи хранятся в </a:t>
            </a:r>
            <a:r>
              <a:rPr lang="ru-RU" b="0" i="0" u="sng" dirty="0">
                <a:solidFill>
                  <a:srgbClr val="181818"/>
                </a:solidFill>
                <a:effectLst/>
                <a:latin typeface="HeliosExtC"/>
              </a:rPr>
              <a:t>Git</a:t>
            </a:r>
            <a:r>
              <a:rPr lang="ru-RU" b="0" i="0" dirty="0">
                <a:solidFill>
                  <a:srgbClr val="181818"/>
                </a:solidFill>
                <a:effectLst/>
                <a:latin typeface="HeliosExtC"/>
              </a:rPr>
              <a:t> — системе контроля версий. Сохранение проекта после каждого изменения поможет команде в исправлении ошибок или анализе работы продукта.</a:t>
            </a:r>
          </a:p>
          <a:p>
            <a:pPr algn="l"/>
            <a:r>
              <a:rPr lang="ru-RU" b="1" i="0" dirty="0">
                <a:solidFill>
                  <a:srgbClr val="181818"/>
                </a:solidFill>
                <a:effectLst/>
                <a:latin typeface="HeliosExtC-bold"/>
              </a:rPr>
              <a:t>Готовиться к спринтам.</a:t>
            </a:r>
            <a:r>
              <a:rPr lang="ru-RU" b="0" i="0" dirty="0">
                <a:solidFill>
                  <a:srgbClr val="181818"/>
                </a:solidFill>
                <a:effectLst/>
                <a:latin typeface="HeliosExtC"/>
              </a:rPr>
              <a:t> Подготовка — это составление списка задач, расстановка приоритетов, оценка целей, сроков выполнения работы и сложности. На планирование создатели </a:t>
            </a:r>
            <a:r>
              <a:rPr lang="ru-RU" b="0" i="0" dirty="0" err="1">
                <a:solidFill>
                  <a:srgbClr val="181818"/>
                </a:solidFill>
                <a:effectLst/>
                <a:latin typeface="HeliosExtC"/>
              </a:rPr>
              <a:t>Jira</a:t>
            </a:r>
            <a:r>
              <a:rPr lang="ru-RU" b="0" i="0" dirty="0">
                <a:solidFill>
                  <a:srgbClr val="181818"/>
                </a:solidFill>
                <a:effectLst/>
                <a:latin typeface="HeliosExtC"/>
              </a:rPr>
              <a:t> </a:t>
            </a:r>
            <a:r>
              <a:rPr lang="ru-RU" b="0" i="0" u="sng" dirty="0">
                <a:solidFill>
                  <a:srgbClr val="181818"/>
                </a:solidFill>
                <a:effectLst/>
                <a:latin typeface="HeliosExtC"/>
                <a:hlinkClick r:id="rId3"/>
              </a:rPr>
              <a:t>советуют</a:t>
            </a:r>
            <a:r>
              <a:rPr lang="ru-RU" b="0" i="0" dirty="0">
                <a:solidFill>
                  <a:srgbClr val="181818"/>
                </a:solidFill>
                <a:effectLst/>
                <a:latin typeface="HeliosExtC"/>
              </a:rPr>
              <a:t> отводить не менее двух часов в неделю, а при оценке сложности использовать разные способы и обозначения. Например, можно использовать размеры одежды для обозначения величины задач, где XS — это небольшая, простая в решении задача, а XXL — объемная и сложная, которая не решается за один спринт.</a:t>
            </a:r>
          </a:p>
          <a:p>
            <a:pPr marL="0" indent="0">
              <a:buNone/>
            </a:pPr>
            <a:endParaRPr lang="en-US" dirty="0"/>
          </a:p>
        </p:txBody>
      </p:sp>
    </p:spTree>
    <p:extLst>
      <p:ext uri="{BB962C8B-B14F-4D97-AF65-F5344CB8AC3E}">
        <p14:creationId xmlns:p14="http://schemas.microsoft.com/office/powerpoint/2010/main" val="3396243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302026-E870-ABD1-368F-F129B82076C4}"/>
              </a:ext>
            </a:extLst>
          </p:cNvPr>
          <p:cNvSpPr>
            <a:spLocks noGrp="1"/>
          </p:cNvSpPr>
          <p:nvPr>
            <p:ph type="title"/>
          </p:nvPr>
        </p:nvSpPr>
        <p:spPr>
          <a:xfrm>
            <a:off x="630936" y="639520"/>
            <a:ext cx="3429000" cy="1719072"/>
          </a:xfrm>
        </p:spPr>
        <p:txBody>
          <a:bodyPr anchor="b">
            <a:normAutofit/>
          </a:bodyPr>
          <a:lstStyle/>
          <a:p>
            <a:r>
              <a:rPr lang="ru-RU" sz="5400" b="0" i="0">
                <a:effectLst/>
                <a:latin typeface="HeliosExtC-bold"/>
              </a:rPr>
              <a:t>Аналоги </a:t>
            </a:r>
            <a:r>
              <a:rPr lang="en-US" sz="5400" b="0" i="0">
                <a:effectLst/>
                <a:latin typeface="HeliosExtC-bold"/>
              </a:rPr>
              <a:t>Jira</a:t>
            </a:r>
            <a:endParaRPr lang="en-US" sz="54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FBCCB8-58DD-C49B-4C71-0D1012D7BABE}"/>
              </a:ext>
            </a:extLst>
          </p:cNvPr>
          <p:cNvSpPr>
            <a:spLocks noGrp="1"/>
          </p:cNvSpPr>
          <p:nvPr>
            <p:ph idx="1"/>
          </p:nvPr>
        </p:nvSpPr>
        <p:spPr>
          <a:xfrm>
            <a:off x="630936" y="2807208"/>
            <a:ext cx="3429000" cy="3410712"/>
          </a:xfrm>
        </p:spPr>
        <p:txBody>
          <a:bodyPr anchor="t">
            <a:normAutofit lnSpcReduction="10000"/>
          </a:bodyPr>
          <a:lstStyle/>
          <a:p>
            <a:pPr marL="0" indent="0">
              <a:buNone/>
            </a:pPr>
            <a:r>
              <a:rPr lang="ru-RU" sz="1200" b="1" i="0" u="sng" dirty="0" err="1">
                <a:effectLst/>
                <a:latin typeface="HeliosExtC-bold"/>
                <a:hlinkClick r:id="rId2"/>
              </a:rPr>
              <a:t>Trello</a:t>
            </a:r>
            <a:endParaRPr lang="ru-RU" sz="1200" b="0" i="0" dirty="0">
              <a:effectLst/>
              <a:latin typeface="HeliosExtC"/>
            </a:endParaRPr>
          </a:p>
          <a:p>
            <a:r>
              <a:rPr lang="ru-RU" sz="1200" b="0" i="0" dirty="0">
                <a:effectLst/>
                <a:latin typeface="HeliosExtC"/>
              </a:rPr>
              <a:t>Это тоже инструмент для управления процессами на основе канбан-досок, который разработали </a:t>
            </a:r>
            <a:r>
              <a:rPr lang="ru-RU" sz="1200" b="0" i="0" dirty="0" err="1">
                <a:effectLst/>
                <a:latin typeface="HeliosExtC"/>
              </a:rPr>
              <a:t>Fog</a:t>
            </a:r>
            <a:r>
              <a:rPr lang="ru-RU" sz="1200" b="0" i="0" dirty="0">
                <a:effectLst/>
                <a:latin typeface="HeliosExtC"/>
              </a:rPr>
              <a:t> </a:t>
            </a:r>
            <a:r>
              <a:rPr lang="ru-RU" sz="1200" b="0" i="0" dirty="0" err="1">
                <a:effectLst/>
                <a:latin typeface="HeliosExtC"/>
              </a:rPr>
              <a:t>Creek</a:t>
            </a:r>
            <a:r>
              <a:rPr lang="ru-RU" sz="1200" b="0" i="0" dirty="0">
                <a:effectLst/>
                <a:latin typeface="HeliosExtC"/>
              </a:rPr>
              <a:t>, но в 2017 году его выкупила компания </a:t>
            </a:r>
            <a:r>
              <a:rPr lang="ru-RU" sz="1200" b="0" i="0" dirty="0" err="1">
                <a:effectLst/>
                <a:latin typeface="HeliosExtC"/>
              </a:rPr>
              <a:t>Atlassian</a:t>
            </a:r>
            <a:r>
              <a:rPr lang="ru-RU" sz="1200" b="0" i="0" dirty="0">
                <a:effectLst/>
                <a:latin typeface="HeliosExtC"/>
              </a:rPr>
              <a:t>, и теперь и </a:t>
            </a:r>
            <a:r>
              <a:rPr lang="ru-RU" sz="1200" b="0" i="0" dirty="0" err="1">
                <a:effectLst/>
                <a:latin typeface="HeliosExtC"/>
              </a:rPr>
              <a:t>Trello</a:t>
            </a:r>
            <a:r>
              <a:rPr lang="ru-RU" sz="1200" b="0" i="0" dirty="0">
                <a:effectLst/>
                <a:latin typeface="HeliosExtC"/>
              </a:rPr>
              <a:t>, и </a:t>
            </a:r>
            <a:r>
              <a:rPr lang="ru-RU" sz="1200" b="0" i="0" dirty="0" err="1">
                <a:effectLst/>
                <a:latin typeface="HeliosExtC"/>
              </a:rPr>
              <a:t>Jira</a:t>
            </a:r>
            <a:r>
              <a:rPr lang="ru-RU" sz="1200" b="0" i="0" dirty="0">
                <a:effectLst/>
                <a:latin typeface="HeliosExtC"/>
              </a:rPr>
              <a:t> принадлежат ей. </a:t>
            </a:r>
            <a:r>
              <a:rPr lang="ru-RU" sz="1200" b="0" i="0" dirty="0" err="1">
                <a:effectLst/>
                <a:latin typeface="HeliosExtC"/>
              </a:rPr>
              <a:t>Trello</a:t>
            </a:r>
            <a:r>
              <a:rPr lang="ru-RU" sz="1200" b="0" i="0" dirty="0">
                <a:effectLst/>
                <a:latin typeface="HeliosExtC"/>
              </a:rPr>
              <a:t> считается интуитивно понятным инструментом, который подходит любым, даже небольшим командам.</a:t>
            </a:r>
          </a:p>
          <a:p>
            <a:r>
              <a:rPr lang="ru-RU" sz="1200" b="0" i="0" dirty="0">
                <a:effectLst/>
                <a:latin typeface="HeliosExtC"/>
              </a:rPr>
              <a:t>Работа, как и в </a:t>
            </a:r>
            <a:r>
              <a:rPr lang="ru-RU" sz="1200" b="0" i="0" dirty="0" err="1">
                <a:effectLst/>
                <a:latin typeface="HeliosExtC"/>
              </a:rPr>
              <a:t>Jira</a:t>
            </a:r>
            <a:r>
              <a:rPr lang="ru-RU" sz="1200" b="0" i="0" dirty="0">
                <a:effectLst/>
                <a:latin typeface="HeliosExtC"/>
              </a:rPr>
              <a:t>, организована по методу </a:t>
            </a:r>
            <a:r>
              <a:rPr lang="ru-RU" sz="1200" b="0" i="0" dirty="0" err="1">
                <a:effectLst/>
                <a:latin typeface="HeliosExtC"/>
              </a:rPr>
              <a:t>Kanban</a:t>
            </a:r>
            <a:r>
              <a:rPr lang="ru-RU" sz="1200" b="0" i="0" dirty="0">
                <a:effectLst/>
                <a:latin typeface="HeliosExtC"/>
              </a:rPr>
              <a:t>, задачи располагаются на досках и делятся на колонки: запланированные, в работе и завершенные. Для каждой задачи заводится новая карточка с названием, описанием, метками, исполнителем и другими атрибутами. Но в отличие от задач в </a:t>
            </a:r>
            <a:r>
              <a:rPr lang="ru-RU" sz="1200" b="0" i="0" dirty="0" err="1">
                <a:effectLst/>
                <a:latin typeface="HeliosExtC"/>
              </a:rPr>
              <a:t>Jira</a:t>
            </a:r>
            <a:r>
              <a:rPr lang="ru-RU" sz="1200" b="0" i="0" dirty="0">
                <a:effectLst/>
                <a:latin typeface="HeliosExtC"/>
              </a:rPr>
              <a:t>, карточки в </a:t>
            </a:r>
            <a:r>
              <a:rPr lang="ru-RU" sz="1200" b="0" i="0" dirty="0" err="1">
                <a:effectLst/>
                <a:latin typeface="HeliosExtC"/>
              </a:rPr>
              <a:t>Trello</a:t>
            </a:r>
            <a:r>
              <a:rPr lang="ru-RU" sz="1200" b="0" i="0" dirty="0">
                <a:effectLst/>
                <a:latin typeface="HeliosExtC"/>
              </a:rPr>
              <a:t> могут содержать подзадачи, списки или чек-листы.</a:t>
            </a:r>
            <a:endParaRPr lang="en-US" sz="1200" b="0" i="0" dirty="0">
              <a:effectLst/>
              <a:latin typeface="HeliosExtC"/>
            </a:endParaRPr>
          </a:p>
          <a:p>
            <a:pPr marL="0" indent="0">
              <a:buNone/>
            </a:pPr>
            <a:r>
              <a:rPr lang="en-US" sz="1200" b="1" dirty="0">
                <a:latin typeface="HeliosExtC"/>
                <a:hlinkClick r:id="rId3"/>
              </a:rPr>
              <a:t>Azure DevOps (VSTS)</a:t>
            </a:r>
            <a:endParaRPr lang="ru-RU" sz="1200" b="1" i="0" dirty="0">
              <a:effectLst/>
              <a:latin typeface="HeliosExtC"/>
            </a:endParaRPr>
          </a:p>
          <a:p>
            <a:endParaRPr lang="en-US" sz="1200" dirty="0"/>
          </a:p>
        </p:txBody>
      </p:sp>
      <p:pic>
        <p:nvPicPr>
          <p:cNvPr id="5" name="Picture 4" descr="A screenshot of a computer">
            <a:extLst>
              <a:ext uri="{FF2B5EF4-FFF2-40B4-BE49-F238E27FC236}">
                <a16:creationId xmlns:a16="http://schemas.microsoft.com/office/drawing/2014/main" id="{35840EE8-DCD5-A99E-0228-18B873697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296" y="1487329"/>
            <a:ext cx="6903720" cy="3883342"/>
          </a:xfrm>
          <a:prstGeom prst="rect">
            <a:avLst/>
          </a:prstGeom>
        </p:spPr>
      </p:pic>
    </p:spTree>
    <p:extLst>
      <p:ext uri="{BB962C8B-B14F-4D97-AF65-F5344CB8AC3E}">
        <p14:creationId xmlns:p14="http://schemas.microsoft.com/office/powerpoint/2010/main" val="1393307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BB6C6-7D51-1C15-807F-4104BCB9E340}"/>
              </a:ext>
            </a:extLst>
          </p:cNvPr>
          <p:cNvSpPr>
            <a:spLocks noGrp="1"/>
          </p:cNvSpPr>
          <p:nvPr>
            <p:ph type="title"/>
          </p:nvPr>
        </p:nvSpPr>
        <p:spPr>
          <a:xfrm>
            <a:off x="149352" y="365125"/>
            <a:ext cx="11850624" cy="1052195"/>
          </a:xfrm>
        </p:spPr>
        <p:txBody>
          <a:bodyPr>
            <a:normAutofit fontScale="90000"/>
          </a:bodyPr>
          <a:lstStyle/>
          <a:p>
            <a:r>
              <a:rPr lang="ru-RU" sz="4000" b="0" i="0" dirty="0">
                <a:solidFill>
                  <a:srgbClr val="333333"/>
                </a:solidFill>
                <a:effectLst/>
                <a:latin typeface="Open Sans" panose="020B0606030504020204" pitchFamily="34" charset="0"/>
              </a:rPr>
              <a:t>Принципы и особенности оценки (</a:t>
            </a:r>
            <a:r>
              <a:rPr lang="en-US" sz="4000" dirty="0"/>
              <a:t>Estimations</a:t>
            </a:r>
            <a:r>
              <a:rPr lang="ru-RU" sz="4000" dirty="0"/>
              <a:t>)</a:t>
            </a:r>
            <a:r>
              <a:rPr lang="ru-RU" sz="4000" b="0" i="0" dirty="0">
                <a:solidFill>
                  <a:srgbClr val="333333"/>
                </a:solidFill>
                <a:effectLst/>
                <a:latin typeface="Open Sans" panose="020B0606030504020204" pitchFamily="34" charset="0"/>
              </a:rPr>
              <a:t> в Agile</a:t>
            </a:r>
            <a:br>
              <a:rPr lang="ru-RU" b="0" i="0" dirty="0">
                <a:solidFill>
                  <a:srgbClr val="333333"/>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id="{0CFFDD9E-6F75-3768-672F-6FF492FB952F}"/>
              </a:ext>
            </a:extLst>
          </p:cNvPr>
          <p:cNvSpPr>
            <a:spLocks noGrp="1"/>
          </p:cNvSpPr>
          <p:nvPr>
            <p:ph idx="1"/>
          </p:nvPr>
        </p:nvSpPr>
        <p:spPr>
          <a:xfrm>
            <a:off x="192024" y="1825624"/>
            <a:ext cx="11850624" cy="4959224"/>
          </a:xfrm>
        </p:spPr>
        <p:txBody>
          <a:bodyPr>
            <a:normAutofit fontScale="47500" lnSpcReduction="20000"/>
          </a:bodyPr>
          <a:lstStyle/>
          <a:p>
            <a:pPr marL="0" indent="0" algn="l">
              <a:buNone/>
            </a:pPr>
            <a:r>
              <a:rPr lang="ru-RU" b="1" i="0" dirty="0">
                <a:solidFill>
                  <a:srgbClr val="333333"/>
                </a:solidFill>
                <a:effectLst/>
                <a:latin typeface="Open Sans" panose="020B0606030504020204" pitchFamily="34" charset="0"/>
              </a:rPr>
              <a:t>Принцип 1: высокая скорость оценки</a:t>
            </a:r>
          </a:p>
          <a:p>
            <a:pPr algn="l">
              <a:buFont typeface="Arial" panose="020B0604020202020204" pitchFamily="34" charset="0"/>
              <a:buChar char="•"/>
            </a:pPr>
            <a:r>
              <a:rPr lang="ru-RU" b="0" i="0" dirty="0">
                <a:solidFill>
                  <a:srgbClr val="333333"/>
                </a:solidFill>
                <a:effectLst/>
                <a:latin typeface="PT Sans Caption" panose="020F0502020204030204" pitchFamily="34" charset="0"/>
              </a:rPr>
              <a:t>В гибких методологиях сделан акцент на скорость – быстрая разработка, быстрая поставка, оперативная обратная связь. Также и методы оценки задач в Agile в первую очередь должны быть быстрыми. Сама по себе оценка не несет какой-либо бизнес ценности, поэтому в динамичном итеративном процессе логично сделать ее с наименьшими трудозатратами, как можно дешевле и оперативнее. Оценка пользовательских историй в Agile не будет чем-то незыблемым на основе чего будет раз и навсегда фиксироваться бюджет проекта. Тут важно получить реальные результаты выпустив продукт или проведя демо для заказчика и при необходимости скорректировать методы оценки на их основе.</a:t>
            </a:r>
          </a:p>
          <a:p>
            <a:pPr marL="0" indent="0" algn="l">
              <a:buNone/>
            </a:pPr>
            <a:r>
              <a:rPr lang="ru-RU" b="1" i="0" dirty="0">
                <a:solidFill>
                  <a:srgbClr val="333333"/>
                </a:solidFill>
                <a:effectLst/>
                <a:latin typeface="Open Sans" panose="020B0606030504020204" pitchFamily="34" charset="0"/>
              </a:rPr>
              <a:t>Принцип 2: командная работа</a:t>
            </a:r>
          </a:p>
          <a:p>
            <a:pPr algn="l">
              <a:buFont typeface="Arial" panose="020B0604020202020204" pitchFamily="34" charset="0"/>
              <a:buChar char="•"/>
            </a:pPr>
            <a:r>
              <a:rPr lang="ru-RU" b="0" i="0" dirty="0">
                <a:solidFill>
                  <a:srgbClr val="333333"/>
                </a:solidFill>
                <a:effectLst/>
                <a:latin typeface="PT Sans Caption" panose="020F0502020204030204" pitchFamily="34" charset="0"/>
              </a:rPr>
              <a:t>Agile, это командная работа, поэтому и большинство методов оценки тут являются групповыми. В процессе участвуют все вовлеченные в разработку члены команды, аккумулируется информация и мнения различных экспертов. Если речь идет про </a:t>
            </a:r>
            <a:r>
              <a:rPr lang="ru-RU" b="0" i="0" dirty="0" err="1">
                <a:solidFill>
                  <a:srgbClr val="333333"/>
                </a:solidFill>
                <a:effectLst/>
                <a:latin typeface="PT Sans Caption" panose="020F0502020204030204" pitchFamily="34" charset="0"/>
              </a:rPr>
              <a:t>Scrum</a:t>
            </a:r>
            <a:r>
              <a:rPr lang="ru-RU" b="0" i="0" dirty="0">
                <a:solidFill>
                  <a:srgbClr val="333333"/>
                </a:solidFill>
                <a:effectLst/>
                <a:latin typeface="PT Sans Caption" panose="020F0502020204030204" pitchFamily="34" charset="0"/>
              </a:rPr>
              <a:t>, то в оценке </a:t>
            </a:r>
            <a:r>
              <a:rPr lang="ru-RU" b="0" i="0" dirty="0" err="1">
                <a:solidFill>
                  <a:srgbClr val="333333"/>
                </a:solidFill>
                <a:effectLst/>
                <a:latin typeface="PT Sans Caption" panose="020F0502020204030204" pitchFamily="34" charset="0"/>
              </a:rPr>
              <a:t>бэклога</a:t>
            </a:r>
            <a:r>
              <a:rPr lang="ru-RU" b="0" i="0" dirty="0">
                <a:solidFill>
                  <a:srgbClr val="333333"/>
                </a:solidFill>
                <a:effectLst/>
                <a:latin typeface="PT Sans Caption" panose="020F0502020204030204" pitchFamily="34" charset="0"/>
              </a:rPr>
              <a:t> будет принимать участие вся </a:t>
            </a:r>
            <a:r>
              <a:rPr lang="ru-RU" b="0" i="0" dirty="0" err="1">
                <a:solidFill>
                  <a:srgbClr val="333333"/>
                </a:solidFill>
                <a:effectLst/>
                <a:latin typeface="PT Sans Caption" panose="020F0502020204030204" pitchFamily="34" charset="0"/>
              </a:rPr>
              <a:t>Scrum</a:t>
            </a:r>
            <a:r>
              <a:rPr lang="ru-RU" b="0" i="0" dirty="0">
                <a:solidFill>
                  <a:srgbClr val="333333"/>
                </a:solidFill>
                <a:effectLst/>
                <a:latin typeface="PT Sans Caption" panose="020F0502020204030204" pitchFamily="34" charset="0"/>
              </a:rPr>
              <a:t> Team.</a:t>
            </a:r>
          </a:p>
          <a:p>
            <a:pPr algn="l">
              <a:buFont typeface="Arial" panose="020B0604020202020204" pitchFamily="34" charset="0"/>
              <a:buChar char="•"/>
            </a:pPr>
            <a:r>
              <a:rPr lang="ru-RU" b="0" i="0" dirty="0">
                <a:solidFill>
                  <a:srgbClr val="333333"/>
                </a:solidFill>
                <a:effectLst/>
                <a:latin typeface="PT Sans Caption" panose="020F0502020204030204" pitchFamily="34" charset="0"/>
              </a:rPr>
              <a:t>Совместные методы оценки также дают возможность каждому члену команды комфортно себя чувствовать при высказывании своего мнения, выдвижении предположений по сложности той или иной задачи. Итоговая оценка – это мнение и ответственность всей команды и у отдельных участников нет потребности </a:t>
            </a:r>
            <a:r>
              <a:rPr lang="ru-RU" b="0" i="0" dirty="0" err="1">
                <a:solidFill>
                  <a:srgbClr val="333333"/>
                </a:solidFill>
                <a:effectLst/>
                <a:latin typeface="PT Sans Caption" panose="020F0502020204030204" pitchFamily="34" charset="0"/>
              </a:rPr>
              <a:t>пререстраховываться</a:t>
            </a:r>
            <a:r>
              <a:rPr lang="ru-RU" b="0" i="0" dirty="0">
                <a:solidFill>
                  <a:srgbClr val="333333"/>
                </a:solidFill>
                <a:effectLst/>
                <a:latin typeface="PT Sans Caption" panose="020F0502020204030204" pitchFamily="34" charset="0"/>
              </a:rPr>
              <a:t>, закладывая на всякий случай побольше времени.</a:t>
            </a:r>
          </a:p>
          <a:p>
            <a:pPr marL="0" indent="0" algn="l">
              <a:buNone/>
            </a:pPr>
            <a:r>
              <a:rPr lang="ru-RU" b="1" i="0" dirty="0">
                <a:solidFill>
                  <a:srgbClr val="333333"/>
                </a:solidFill>
                <a:effectLst/>
                <a:latin typeface="Open Sans" panose="020B0606030504020204" pitchFamily="34" charset="0"/>
              </a:rPr>
              <a:t>Принцип 3: относительные единицы измерения</a:t>
            </a:r>
          </a:p>
          <a:p>
            <a:pPr algn="l">
              <a:buFont typeface="Arial" panose="020B0604020202020204" pitchFamily="34" charset="0"/>
              <a:buChar char="•"/>
            </a:pPr>
            <a:r>
              <a:rPr lang="ru-RU" b="0" i="0" dirty="0">
                <a:solidFill>
                  <a:srgbClr val="333333"/>
                </a:solidFill>
                <a:effectLst/>
                <a:latin typeface="PT Sans Caption" panose="020F0502020204030204" pitchFamily="34" charset="0"/>
              </a:rPr>
              <a:t>Следующая особенность методов оценки в Agile, это использование относительных единиц измерения. При использовании гибких методологий мы не считаем напрямую рубли, доллары, дни, килограммы и т.п. Для оценки могут используются какие-либо маркеры, точки, карты с числами, цвета и т.д., что дает хорошую возможность сравнивать  различные задачи друг с другом напрямую и качественно.  При этом мы избегаем каких-либо ассоциаций и привязки к дополнительным абстрактным величинам, например, дням.</a:t>
            </a:r>
          </a:p>
          <a:p>
            <a:pPr algn="l">
              <a:buFont typeface="Arial" panose="020B0604020202020204" pitchFamily="34" charset="0"/>
              <a:buChar char="•"/>
            </a:pPr>
            <a:r>
              <a:rPr lang="ru-RU" b="0" i="0" dirty="0">
                <a:solidFill>
                  <a:srgbClr val="333333"/>
                </a:solidFill>
                <a:effectLst/>
                <a:latin typeface="PT Sans Caption" panose="020F0502020204030204" pitchFamily="34" charset="0"/>
              </a:rPr>
              <a:t>Например, если мы оценили задачу и получили трудозатраты 100000$, то мы невольно задумаемся много это или мало и это может повлиять на конечную оценку. При этом если задачу оценили в 100 </a:t>
            </a:r>
            <a:r>
              <a:rPr lang="ru-RU" b="0" i="0" dirty="0" err="1">
                <a:solidFill>
                  <a:srgbClr val="333333"/>
                </a:solidFill>
                <a:effectLst/>
                <a:latin typeface="PT Sans Caption" panose="020F0502020204030204" pitchFamily="34" charset="0"/>
              </a:rPr>
              <a:t>story</a:t>
            </a:r>
            <a:r>
              <a:rPr lang="ru-RU" b="0" i="0" dirty="0">
                <a:solidFill>
                  <a:srgbClr val="333333"/>
                </a:solidFill>
                <a:effectLst/>
                <a:latin typeface="PT Sans Caption" panose="020F0502020204030204" pitchFamily="34" charset="0"/>
              </a:rPr>
              <a:t> </a:t>
            </a:r>
            <a:r>
              <a:rPr lang="ru-RU" b="0" i="0" dirty="0" err="1">
                <a:solidFill>
                  <a:srgbClr val="333333"/>
                </a:solidFill>
                <a:effectLst/>
                <a:latin typeface="PT Sans Caption" panose="020F0502020204030204" pitchFamily="34" charset="0"/>
              </a:rPr>
              <a:t>points</a:t>
            </a:r>
            <a:r>
              <a:rPr lang="ru-RU" b="0" i="0" dirty="0">
                <a:solidFill>
                  <a:srgbClr val="333333"/>
                </a:solidFill>
                <a:effectLst/>
                <a:latin typeface="PT Sans Caption" panose="020F0502020204030204" pitchFamily="34" charset="0"/>
              </a:rPr>
              <a:t> (очков, баллов, попугаев), то само по себе это значение еще ничего не говорит, он работает только в сравнении с другой задачей и в этом случае оценка не искажается.</a:t>
            </a:r>
            <a:endParaRPr lang="en-US" dirty="0"/>
          </a:p>
        </p:txBody>
      </p:sp>
    </p:spTree>
    <p:extLst>
      <p:ext uri="{BB962C8B-B14F-4D97-AF65-F5344CB8AC3E}">
        <p14:creationId xmlns:p14="http://schemas.microsoft.com/office/powerpoint/2010/main" val="1372064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43143-B982-80BC-DBB8-518D3C75D274}"/>
              </a:ext>
            </a:extLst>
          </p:cNvPr>
          <p:cNvSpPr>
            <a:spLocks noGrp="1"/>
          </p:cNvSpPr>
          <p:nvPr>
            <p:ph type="title"/>
          </p:nvPr>
        </p:nvSpPr>
        <p:spPr>
          <a:xfrm>
            <a:off x="630936" y="640080"/>
            <a:ext cx="4818888" cy="1481328"/>
          </a:xfrm>
        </p:spPr>
        <p:txBody>
          <a:bodyPr anchor="b">
            <a:normAutofit/>
          </a:bodyPr>
          <a:lstStyle/>
          <a:p>
            <a:r>
              <a:rPr lang="ru-RU" sz="5000" b="0" i="0">
                <a:effectLst/>
                <a:latin typeface="Open Sans" panose="020B0606030504020204" pitchFamily="34" charset="0"/>
              </a:rPr>
              <a:t>Методы оценки</a:t>
            </a:r>
            <a:endParaRPr lang="en-US" sz="5000"/>
          </a:p>
        </p:txBody>
      </p:sp>
      <p:sp>
        <p:nvSpPr>
          <p:cNvPr id="2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1D93CD-0E3C-AB93-A73D-14C94677A6F4}"/>
              </a:ext>
            </a:extLst>
          </p:cNvPr>
          <p:cNvSpPr>
            <a:spLocks noGrp="1"/>
          </p:cNvSpPr>
          <p:nvPr>
            <p:ph idx="1"/>
          </p:nvPr>
        </p:nvSpPr>
        <p:spPr>
          <a:xfrm>
            <a:off x="630936" y="2660904"/>
            <a:ext cx="4818888" cy="3547872"/>
          </a:xfrm>
        </p:spPr>
        <p:txBody>
          <a:bodyPr anchor="t">
            <a:normAutofit/>
          </a:bodyPr>
          <a:lstStyle/>
          <a:p>
            <a:pPr marL="0" indent="0">
              <a:buNone/>
            </a:pPr>
            <a:r>
              <a:rPr lang="ru-RU" sz="900" b="1" i="0" dirty="0">
                <a:effectLst/>
                <a:latin typeface="Open Sans" panose="020B0606030504020204" pitchFamily="34" charset="0"/>
              </a:rPr>
              <a:t>Метод 1: </a:t>
            </a:r>
            <a:r>
              <a:rPr lang="en-US" sz="900" b="1" i="0" dirty="0">
                <a:effectLst/>
                <a:latin typeface="Open Sans" panose="020B0606030504020204" pitchFamily="34" charset="0"/>
              </a:rPr>
              <a:t>T-Shirt Sizes (</a:t>
            </a:r>
            <a:r>
              <a:rPr lang="ru-RU" sz="900" b="1" i="0" dirty="0">
                <a:effectLst/>
                <a:latin typeface="Open Sans" panose="020B0606030504020204" pitchFamily="34" charset="0"/>
              </a:rPr>
              <a:t>Размеры футболки)</a:t>
            </a:r>
            <a:endParaRPr lang="ru-RU" sz="900" b="1" dirty="0">
              <a:latin typeface="Open Sans" panose="020B0606030504020204" pitchFamily="34" charset="0"/>
            </a:endParaRPr>
          </a:p>
          <a:p>
            <a:pPr>
              <a:buFont typeface="Arial" panose="020B0604020202020204" pitchFamily="34" charset="0"/>
              <a:buChar char="•"/>
            </a:pPr>
            <a:r>
              <a:rPr lang="ru-RU" sz="900" b="0" i="0" dirty="0">
                <a:effectLst/>
                <a:latin typeface="PT Sans Caption" panose="020B0603020203020204" pitchFamily="34" charset="0"/>
              </a:rPr>
              <a:t>В качестве единицы измерения в этой технике используется размер футболки: XS, S, M, L, XL. Команда принимает решение о размере той или иной пользовательской истории в ходе совместной открытой дискуссии. В случае неопределенности, возможно применение голосования. При желании можно договориться о соотношении «размеров», например, S это до 2 XS, M это до 2 S и так далее.</a:t>
            </a:r>
          </a:p>
          <a:p>
            <a:pPr>
              <a:buFont typeface="Arial" panose="020B0604020202020204" pitchFamily="34" charset="0"/>
              <a:buChar char="•"/>
            </a:pPr>
            <a:r>
              <a:rPr lang="ru-RU" sz="900" b="0" i="0" dirty="0">
                <a:effectLst/>
                <a:latin typeface="PT Sans Caption" panose="020B0603020203020204" pitchFamily="34" charset="0"/>
              </a:rPr>
              <a:t>Как правило первые несколько задач оцениваются предварительно. Далее начинает вырисовываться картина о степени декомпозиции историй. В итоге мы находим самые мелкие относительно остальных задачи и они принимаются за XS . После этого остальные задачи оцениваются с точки зрения насколько они больше XS. В зависимости от этого им присваивается определенный размер S, M, L или XL.</a:t>
            </a:r>
          </a:p>
          <a:p>
            <a:pPr>
              <a:buFont typeface="Arial" panose="020B0604020202020204" pitchFamily="34" charset="0"/>
              <a:buChar char="•"/>
            </a:pPr>
            <a:r>
              <a:rPr lang="ru-RU" sz="900" b="0" i="0" dirty="0">
                <a:effectLst/>
                <a:latin typeface="PT Sans Caption" panose="020B0603020203020204" pitchFamily="34" charset="0"/>
              </a:rPr>
              <a:t>Также можно договориться, что у нас есть, например, большой размер XXL. Присвоение истории этого размера говорит, что на самом деле мы не можем оценить задачу и она нуждается в дальнейшей декомпозиции и\или уточнении.</a:t>
            </a:r>
          </a:p>
          <a:p>
            <a:pPr>
              <a:buFont typeface="Arial" panose="020B0604020202020204" pitchFamily="34" charset="0"/>
              <a:buChar char="•"/>
            </a:pPr>
            <a:r>
              <a:rPr lang="ru-RU" sz="900" b="0" i="0" dirty="0">
                <a:effectLst/>
                <a:latin typeface="PT Sans Caption" panose="020B0603020203020204" pitchFamily="34" charset="0"/>
              </a:rPr>
              <a:t>Данная техника является довольно быстрой и ее можно использовать для оценки большого количеством </a:t>
            </a:r>
            <a:r>
              <a:rPr lang="ru-RU" sz="900" b="0" i="0" dirty="0" err="1">
                <a:effectLst/>
                <a:latin typeface="PT Sans Caption" panose="020B0603020203020204" pitchFamily="34" charset="0"/>
              </a:rPr>
              <a:t>user</a:t>
            </a:r>
            <a:r>
              <a:rPr lang="ru-RU" sz="900" b="0" i="0" dirty="0">
                <a:effectLst/>
                <a:latin typeface="PT Sans Caption" panose="020B0603020203020204" pitchFamily="34" charset="0"/>
              </a:rPr>
              <a:t> </a:t>
            </a:r>
            <a:r>
              <a:rPr lang="ru-RU" sz="900" b="0" i="0" dirty="0" err="1">
                <a:effectLst/>
                <a:latin typeface="PT Sans Caption" panose="020B0603020203020204" pitchFamily="34" charset="0"/>
              </a:rPr>
              <a:t>story</a:t>
            </a:r>
            <a:r>
              <a:rPr lang="ru-RU" sz="900" b="0" i="0" dirty="0">
                <a:effectLst/>
                <a:latin typeface="PT Sans Caption" panose="020B0603020203020204" pitchFamily="34" charset="0"/>
              </a:rPr>
              <a:t> за одну сессию. С ее помощью вполне реально за час оценить 15-20 историй.</a:t>
            </a:r>
            <a:br>
              <a:rPr lang="ru-RU" sz="900" b="0" i="0" dirty="0">
                <a:effectLst/>
                <a:latin typeface="PT Sans Caption" panose="020B0603020203020204" pitchFamily="34" charset="0"/>
              </a:rPr>
            </a:br>
            <a:endParaRPr lang="en-US" sz="900" dirty="0"/>
          </a:p>
        </p:txBody>
      </p:sp>
      <p:pic>
        <p:nvPicPr>
          <p:cNvPr id="7" name="Picture 6" descr="A group of t-shirts with different colors">
            <a:extLst>
              <a:ext uri="{FF2B5EF4-FFF2-40B4-BE49-F238E27FC236}">
                <a16:creationId xmlns:a16="http://schemas.microsoft.com/office/drawing/2014/main" id="{99EF53CE-4330-6435-3AD3-D496C6691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470595"/>
            <a:ext cx="5458968" cy="3916809"/>
          </a:xfrm>
          <a:prstGeom prst="rect">
            <a:avLst/>
          </a:prstGeom>
        </p:spPr>
      </p:pic>
    </p:spTree>
    <p:extLst>
      <p:ext uri="{BB962C8B-B14F-4D97-AF65-F5344CB8AC3E}">
        <p14:creationId xmlns:p14="http://schemas.microsoft.com/office/powerpoint/2010/main" val="308621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91D93CD-0E3C-AB93-A73D-14C94677A6F4}"/>
              </a:ext>
            </a:extLst>
          </p:cNvPr>
          <p:cNvSpPr>
            <a:spLocks noGrp="1"/>
          </p:cNvSpPr>
          <p:nvPr>
            <p:ph idx="1"/>
          </p:nvPr>
        </p:nvSpPr>
        <p:spPr>
          <a:xfrm>
            <a:off x="209320" y="308472"/>
            <a:ext cx="5365750" cy="5794215"/>
          </a:xfrm>
        </p:spPr>
        <p:txBody>
          <a:bodyPr>
            <a:noAutofit/>
          </a:bodyPr>
          <a:lstStyle/>
          <a:p>
            <a:pPr marL="0" indent="0">
              <a:buNone/>
            </a:pPr>
            <a:r>
              <a:rPr lang="ru-RU" sz="1200" b="1" i="0" dirty="0">
                <a:effectLst/>
                <a:latin typeface="Open Sans" panose="020B0606030504020204" pitchFamily="34" charset="0"/>
              </a:rPr>
              <a:t>Метод 2: Planning </a:t>
            </a:r>
            <a:r>
              <a:rPr lang="ru-RU" sz="1200" b="1" i="0" dirty="0" err="1">
                <a:effectLst/>
                <a:latin typeface="Open Sans" panose="020B0606030504020204" pitchFamily="34" charset="0"/>
              </a:rPr>
              <a:t>Poker</a:t>
            </a:r>
            <a:r>
              <a:rPr lang="ru-RU" sz="1200" b="1" i="0" dirty="0">
                <a:effectLst/>
                <a:latin typeface="Open Sans" panose="020B0606030504020204" pitchFamily="34" charset="0"/>
              </a:rPr>
              <a:t> (Покера планирования)</a:t>
            </a:r>
          </a:p>
          <a:p>
            <a:pPr>
              <a:buFont typeface="Arial" panose="020B0604020202020204" pitchFamily="34" charset="0"/>
              <a:buChar char="•"/>
            </a:pPr>
            <a:r>
              <a:rPr lang="ru-RU" sz="1200" b="0" i="0" dirty="0">
                <a:effectLst/>
                <a:latin typeface="PT Sans Caption" panose="020B0603020203020204" pitchFamily="34" charset="0"/>
              </a:rPr>
              <a:t>Это одна из самых популярных техник оценки. Участники процесса используют специально пронумерованные карты (подобные игральным), чтобы голосовать с их помощью за оценку </a:t>
            </a:r>
            <a:r>
              <a:rPr lang="ru-RU" sz="1200" b="0" i="0" dirty="0" err="1">
                <a:effectLst/>
                <a:latin typeface="PT Sans Caption" panose="020B0603020203020204" pitchFamily="34" charset="0"/>
              </a:rPr>
              <a:t>user</a:t>
            </a:r>
            <a:r>
              <a:rPr lang="ru-RU" sz="1200" b="0" i="0" dirty="0">
                <a:effectLst/>
                <a:latin typeface="PT Sans Caption" panose="020B0603020203020204" pitchFamily="34" charset="0"/>
              </a:rPr>
              <a:t> </a:t>
            </a:r>
            <a:r>
              <a:rPr lang="ru-RU" sz="1200" b="0" i="0" dirty="0" err="1">
                <a:effectLst/>
                <a:latin typeface="PT Sans Caption" panose="020B0603020203020204" pitchFamily="34" charset="0"/>
              </a:rPr>
              <a:t>story</a:t>
            </a:r>
            <a:r>
              <a:rPr lang="ru-RU" sz="1200" b="0" i="0" dirty="0">
                <a:effectLst/>
                <a:latin typeface="PT Sans Caption" panose="020B0603020203020204" pitchFamily="34" charset="0"/>
              </a:rPr>
              <a:t>. Обычно для «покера» используются карты с числами Фибоначчи (0, 1, 2, 3, 5, 8, 13, 21, 34, 55, 89), но возможны и другие варианты.</a:t>
            </a:r>
          </a:p>
          <a:p>
            <a:pPr>
              <a:buFont typeface="Arial" panose="020B0604020202020204" pitchFamily="34" charset="0"/>
              <a:buChar char="•"/>
            </a:pPr>
            <a:r>
              <a:rPr lang="ru-RU" sz="1200" b="0" i="0" dirty="0">
                <a:effectLst/>
                <a:latin typeface="PT Sans Caption" panose="020B0603020203020204" pitchFamily="34" charset="0"/>
              </a:rPr>
              <a:t>Процесс оценки выглядит следующим образом:</a:t>
            </a:r>
          </a:p>
          <a:p>
            <a:pPr marL="742950" lvl="1" indent="-285750">
              <a:buFont typeface="Arial" panose="020B0604020202020204" pitchFamily="34" charset="0"/>
              <a:buChar char="•"/>
            </a:pPr>
            <a:r>
              <a:rPr lang="ru-RU" sz="1200" b="0" i="0" dirty="0">
                <a:effectLst/>
                <a:latin typeface="PT Sans Caption" panose="020B0603020203020204" pitchFamily="34" charset="0"/>
              </a:rPr>
              <a:t>Каждый участник получает колоду карт с числовыми значениями для оценки, изображением «?» (запрос уточнения задачи) и «чашки кофе» (требование перерыва).</a:t>
            </a:r>
          </a:p>
          <a:p>
            <a:pPr marL="742950" lvl="1" indent="-285750">
              <a:buFont typeface="Arial" panose="020B0604020202020204" pitchFamily="34" charset="0"/>
              <a:buChar char="•"/>
            </a:pPr>
            <a:r>
              <a:rPr lang="ru-RU" sz="1200" b="0" i="0" dirty="0">
                <a:effectLst/>
                <a:latin typeface="PT Sans Caption" panose="020B0603020203020204" pitchFamily="34" charset="0"/>
              </a:rPr>
              <a:t>Product </a:t>
            </a:r>
            <a:r>
              <a:rPr lang="ru-RU" sz="1200" b="0" i="0" dirty="0" err="1">
                <a:effectLst/>
                <a:latin typeface="PT Sans Caption" panose="020B0603020203020204" pitchFamily="34" charset="0"/>
              </a:rPr>
              <a:t>Owner</a:t>
            </a:r>
            <a:r>
              <a:rPr lang="ru-RU" sz="1200" b="0" i="0" dirty="0">
                <a:effectLst/>
                <a:latin typeface="PT Sans Caption" panose="020B0603020203020204" pitchFamily="34" charset="0"/>
              </a:rPr>
              <a:t> делает краткий анонс очередной пользовательской истории и отвечает на вопросы команды по данной задаче.</a:t>
            </a:r>
          </a:p>
          <a:p>
            <a:pPr marL="742950" lvl="1" indent="-285750">
              <a:buFont typeface="Arial" panose="020B0604020202020204" pitchFamily="34" charset="0"/>
              <a:buChar char="•"/>
            </a:pPr>
            <a:r>
              <a:rPr lang="ru-RU" sz="1200" b="0" i="0" dirty="0">
                <a:effectLst/>
                <a:latin typeface="PT Sans Caption" panose="020B0603020203020204" pitchFamily="34" charset="0"/>
              </a:rPr>
              <a:t>Участники «покера» выбирают карту с подходящей по их мнению оценкой и кладут их рубашкой вверх (чтобы не влиять на выбор друг друга).</a:t>
            </a:r>
          </a:p>
          <a:p>
            <a:pPr marL="742950" lvl="1" indent="-285750">
              <a:buFont typeface="Arial" panose="020B0604020202020204" pitchFamily="34" charset="0"/>
              <a:buChar char="•"/>
            </a:pPr>
            <a:r>
              <a:rPr lang="ru-RU" sz="1200" b="0" i="0" dirty="0">
                <a:effectLst/>
                <a:latin typeface="PT Sans Caption" panose="020B0603020203020204" pitchFamily="34" charset="0"/>
              </a:rPr>
              <a:t>После того, как все члены команды выбрали свои оценки карты одновременно переворачиваются.</a:t>
            </a:r>
          </a:p>
          <a:p>
            <a:pPr marL="742950" lvl="1" indent="-285750">
              <a:buFont typeface="Arial" panose="020B0604020202020204" pitchFamily="34" charset="0"/>
              <a:buChar char="•"/>
            </a:pPr>
            <a:r>
              <a:rPr lang="ru-RU" sz="1200" b="0" i="0" dirty="0">
                <a:effectLst/>
                <a:latin typeface="PT Sans Caption" panose="020B0603020203020204" pitchFamily="34" charset="0"/>
              </a:rPr>
              <a:t>Участникам с самыми низкими и высокими оценками делают краткие комментарии объясняя свой выбор оценки.</a:t>
            </a:r>
          </a:p>
          <a:p>
            <a:pPr marL="742950" lvl="1" indent="-285750">
              <a:buFont typeface="Arial" panose="020B0604020202020204" pitchFamily="34" charset="0"/>
              <a:buChar char="•"/>
            </a:pPr>
            <a:r>
              <a:rPr lang="ru-RU" sz="1200" b="0" i="0" dirty="0">
                <a:effectLst/>
                <a:latin typeface="PT Sans Caption" panose="020B0603020203020204" pitchFamily="34" charset="0"/>
              </a:rPr>
              <a:t>В итоге процесса обсуждения команда приходит к единому решению и после этого переходит к следующей пользовательской истории.</a:t>
            </a:r>
          </a:p>
          <a:p>
            <a:pPr>
              <a:buFont typeface="Arial" panose="020B0604020202020204" pitchFamily="34" charset="0"/>
              <a:buChar char="•"/>
            </a:pPr>
            <a:r>
              <a:rPr lang="ru-RU" sz="1200" b="0" i="0" dirty="0">
                <a:effectLst/>
                <a:latin typeface="PT Sans Caption" panose="020B0603020203020204" pitchFamily="34" charset="0"/>
              </a:rPr>
              <a:t>Planning </a:t>
            </a:r>
            <a:r>
              <a:rPr lang="ru-RU" sz="1200" b="0" i="0" dirty="0" err="1">
                <a:effectLst/>
                <a:latin typeface="PT Sans Caption" panose="020B0603020203020204" pitchFamily="34" charset="0"/>
              </a:rPr>
              <a:t>Poker</a:t>
            </a:r>
            <a:r>
              <a:rPr lang="ru-RU" sz="1200" b="0" i="0" dirty="0">
                <a:effectLst/>
                <a:latin typeface="PT Sans Caption" panose="020B0603020203020204" pitchFamily="34" charset="0"/>
              </a:rPr>
              <a:t> одна из самых точных техник оценки, но подходит для сравнительно небольшого количества задач. В течение часовой сессии таким способом можно оценить 4-10 историй.</a:t>
            </a:r>
            <a:br>
              <a:rPr lang="ru-RU" sz="1200" b="0" i="0" dirty="0">
                <a:effectLst/>
                <a:latin typeface="PT Sans Caption" panose="020B0603020203020204" pitchFamily="34" charset="0"/>
              </a:rPr>
            </a:br>
            <a:br>
              <a:rPr lang="ru-RU" sz="1200" b="0" i="0" dirty="0">
                <a:effectLst/>
                <a:latin typeface="Open Sans" panose="020B0606030504020204" pitchFamily="34" charset="0"/>
              </a:rPr>
            </a:br>
            <a:endParaRPr lang="ru-RU" sz="1200" b="0" i="0" dirty="0">
              <a:effectLst/>
              <a:latin typeface="Open Sans" panose="020B0606030504020204" pitchFamily="34" charset="0"/>
            </a:endParaRPr>
          </a:p>
        </p:txBody>
      </p:sp>
      <p:pic>
        <p:nvPicPr>
          <p:cNvPr id="10" name="Picture 9" descr="A screenshot of a game&#10;&#10;Description automatically generated">
            <a:extLst>
              <a:ext uri="{FF2B5EF4-FFF2-40B4-BE49-F238E27FC236}">
                <a16:creationId xmlns:a16="http://schemas.microsoft.com/office/drawing/2014/main" id="{0285FE34-F509-8BE7-5018-74CE16A6E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610" y="1704943"/>
            <a:ext cx="4737650" cy="3470329"/>
          </a:xfrm>
          <a:prstGeom prst="rect">
            <a:avLst/>
          </a:prstGeom>
        </p:spPr>
      </p:pic>
    </p:spTree>
    <p:extLst>
      <p:ext uri="{BB962C8B-B14F-4D97-AF65-F5344CB8AC3E}">
        <p14:creationId xmlns:p14="http://schemas.microsoft.com/office/powerpoint/2010/main" val="297493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5B40-703B-4D97-B972-05D35CB017D6}"/>
              </a:ext>
            </a:extLst>
          </p:cNvPr>
          <p:cNvSpPr>
            <a:spLocks noGrp="1"/>
          </p:cNvSpPr>
          <p:nvPr>
            <p:ph type="title"/>
          </p:nvPr>
        </p:nvSpPr>
        <p:spPr/>
        <p:txBody>
          <a:bodyPr/>
          <a:lstStyle/>
          <a:p>
            <a:r>
              <a:rPr lang="ru-RU" b="1" i="0" dirty="0">
                <a:solidFill>
                  <a:srgbClr val="000000"/>
                </a:solidFill>
                <a:effectLst/>
                <a:latin typeface="Gilroy"/>
              </a:rPr>
              <a:t>Кому </a:t>
            </a:r>
            <a:r>
              <a:rPr lang="ru-RU" b="1" i="0" dirty="0" err="1">
                <a:solidFill>
                  <a:srgbClr val="000000"/>
                </a:solidFill>
                <a:effectLst/>
                <a:latin typeface="Gilroy"/>
              </a:rPr>
              <a:t>підходить</a:t>
            </a:r>
            <a:endParaRPr lang="en-US" dirty="0"/>
          </a:p>
        </p:txBody>
      </p:sp>
      <p:sp>
        <p:nvSpPr>
          <p:cNvPr id="3" name="Content Placeholder 2">
            <a:extLst>
              <a:ext uri="{FF2B5EF4-FFF2-40B4-BE49-F238E27FC236}">
                <a16:creationId xmlns:a16="http://schemas.microsoft.com/office/drawing/2014/main" id="{F9FCD1EC-C970-DE09-41BC-ABE765E4E2FD}"/>
              </a:ext>
            </a:extLst>
          </p:cNvPr>
          <p:cNvSpPr>
            <a:spLocks noGrp="1"/>
          </p:cNvSpPr>
          <p:nvPr>
            <p:ph idx="1"/>
          </p:nvPr>
        </p:nvSpPr>
        <p:spPr/>
        <p:txBody>
          <a:bodyPr>
            <a:normAutofit fontScale="92500" lnSpcReduction="10000"/>
          </a:bodyPr>
          <a:lstStyle/>
          <a:p>
            <a:r>
              <a:rPr lang="ru-RU" b="0" i="0" dirty="0" err="1">
                <a:solidFill>
                  <a:srgbClr val="000000"/>
                </a:solidFill>
                <a:effectLst/>
                <a:latin typeface="Gilroy"/>
              </a:rPr>
              <a:t>Водоспадна</a:t>
            </a:r>
            <a:r>
              <a:rPr lang="ru-RU" b="0" i="0" dirty="0">
                <a:solidFill>
                  <a:srgbClr val="000000"/>
                </a:solidFill>
                <a:effectLst/>
                <a:latin typeface="Gilroy"/>
              </a:rPr>
              <a:t> модель </a:t>
            </a:r>
            <a:r>
              <a:rPr lang="ru-RU" b="0" i="0" dirty="0" err="1">
                <a:solidFill>
                  <a:srgbClr val="000000"/>
                </a:solidFill>
                <a:effectLst/>
                <a:latin typeface="Gilroy"/>
              </a:rPr>
              <a:t>найкраще</a:t>
            </a:r>
            <a:r>
              <a:rPr lang="ru-RU" b="0" i="0" dirty="0">
                <a:solidFill>
                  <a:srgbClr val="000000"/>
                </a:solidFill>
                <a:effectLst/>
                <a:latin typeface="Gilroy"/>
              </a:rPr>
              <a:t>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з ясною </a:t>
            </a:r>
            <a:r>
              <a:rPr lang="ru-RU" b="0" i="0" dirty="0" err="1">
                <a:solidFill>
                  <a:srgbClr val="000000"/>
                </a:solidFill>
                <a:effectLst/>
                <a:latin typeface="Gilroy"/>
              </a:rPr>
              <a:t>кінцевою</a:t>
            </a:r>
            <a:r>
              <a:rPr lang="ru-RU" b="0" i="0" dirty="0">
                <a:solidFill>
                  <a:srgbClr val="000000"/>
                </a:solidFill>
                <a:effectLst/>
                <a:latin typeface="Gilroy"/>
              </a:rPr>
              <a:t> метою та </a:t>
            </a:r>
            <a:r>
              <a:rPr lang="ru-RU" b="0" i="0" dirty="0" err="1">
                <a:solidFill>
                  <a:srgbClr val="000000"/>
                </a:solidFill>
                <a:effectLst/>
                <a:latin typeface="Gilroy"/>
              </a:rPr>
              <a:t>чітко</a:t>
            </a:r>
            <a:r>
              <a:rPr lang="ru-RU" b="0" i="0" dirty="0">
                <a:solidFill>
                  <a:srgbClr val="000000"/>
                </a:solidFill>
                <a:effectLst/>
                <a:latin typeface="Gilroy"/>
              </a:rPr>
              <a:t> </a:t>
            </a:r>
            <a:r>
              <a:rPr lang="ru-RU" b="0" i="0" dirty="0" err="1">
                <a:solidFill>
                  <a:srgbClr val="000000"/>
                </a:solidFill>
                <a:effectLst/>
                <a:latin typeface="Gilroy"/>
              </a:rPr>
              <a:t>визначеними</a:t>
            </a:r>
            <a:r>
              <a:rPr lang="ru-RU" b="0" i="0" dirty="0">
                <a:solidFill>
                  <a:srgbClr val="000000"/>
                </a:solidFill>
                <a:effectLst/>
                <a:latin typeface="Gilroy"/>
              </a:rPr>
              <a:t> </a:t>
            </a:r>
            <a:r>
              <a:rPr lang="ru-RU" b="0" i="0" dirty="0" err="1">
                <a:solidFill>
                  <a:srgbClr val="000000"/>
                </a:solidFill>
                <a:effectLst/>
                <a:latin typeface="Gilroy"/>
              </a:rPr>
              <a:t>вимогами</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навряд </a:t>
            </a:r>
            <a:r>
              <a:rPr lang="ru-RU" b="0" i="0" dirty="0" err="1">
                <a:solidFill>
                  <a:srgbClr val="000000"/>
                </a:solidFill>
                <a:effectLst/>
                <a:latin typeface="Gilroy"/>
              </a:rPr>
              <a:t>чи</a:t>
            </a:r>
            <a:r>
              <a:rPr lang="ru-RU" b="0" i="0" dirty="0">
                <a:solidFill>
                  <a:srgbClr val="000000"/>
                </a:solidFill>
                <a:effectLst/>
                <a:latin typeface="Gilroy"/>
              </a:rPr>
              <a:t> </a:t>
            </a:r>
            <a:r>
              <a:rPr lang="ru-RU" b="0" i="0" dirty="0" err="1">
                <a:solidFill>
                  <a:srgbClr val="000000"/>
                </a:solidFill>
                <a:effectLst/>
                <a:latin typeface="Gilroy"/>
              </a:rPr>
              <a:t>зміняться</a:t>
            </a:r>
            <a:r>
              <a:rPr lang="ru-RU" b="0" i="0" dirty="0">
                <a:solidFill>
                  <a:srgbClr val="000000"/>
                </a:solidFill>
                <a:effectLst/>
                <a:latin typeface="Gilroy"/>
              </a:rPr>
              <a:t> у </a:t>
            </a:r>
            <a:r>
              <a:rPr lang="ru-RU" b="0" i="0" dirty="0" err="1">
                <a:solidFill>
                  <a:srgbClr val="000000"/>
                </a:solidFill>
                <a:effectLst/>
                <a:latin typeface="Gilroy"/>
              </a:rPr>
              <a:t>процесі</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Вона добре </a:t>
            </a:r>
            <a:r>
              <a:rPr lang="ru-RU" b="0" i="0" dirty="0" err="1">
                <a:solidFill>
                  <a:srgbClr val="000000"/>
                </a:solidFill>
                <a:effectLst/>
                <a:latin typeface="Gilroy"/>
              </a:rPr>
              <a:t>працюватиме</a:t>
            </a:r>
            <a:r>
              <a:rPr lang="ru-RU" b="0" i="0" dirty="0">
                <a:solidFill>
                  <a:srgbClr val="000000"/>
                </a:solidFill>
                <a:effectLst/>
                <a:latin typeface="Gilroy"/>
              </a:rPr>
              <a:t>, </a:t>
            </a:r>
            <a:r>
              <a:rPr lang="ru-RU" b="0" i="0" dirty="0" err="1">
                <a:solidFill>
                  <a:srgbClr val="000000"/>
                </a:solidFill>
                <a:effectLst/>
                <a:latin typeface="Gilroy"/>
              </a:rPr>
              <a:t>якщо</a:t>
            </a:r>
            <a:r>
              <a:rPr lang="ru-RU" b="0" i="0" dirty="0">
                <a:solidFill>
                  <a:srgbClr val="000000"/>
                </a:solidFill>
                <a:effectLst/>
                <a:latin typeface="Gilroy"/>
              </a:rPr>
              <a:t> </a:t>
            </a:r>
            <a:r>
              <a:rPr lang="ru-RU" b="0" i="0" dirty="0" err="1">
                <a:solidFill>
                  <a:srgbClr val="000000"/>
                </a:solidFill>
                <a:effectLst/>
                <a:latin typeface="Gilroy"/>
              </a:rPr>
              <a:t>технології</a:t>
            </a:r>
            <a:r>
              <a:rPr lang="ru-RU" b="0" i="0" dirty="0">
                <a:solidFill>
                  <a:srgbClr val="000000"/>
                </a:solidFill>
                <a:effectLst/>
                <a:latin typeface="Gilroy"/>
              </a:rPr>
              <a:t>, </a:t>
            </a:r>
            <a:r>
              <a:rPr lang="ru-RU" b="0" i="0" dirty="0" err="1">
                <a:solidFill>
                  <a:srgbClr val="000000"/>
                </a:solidFill>
                <a:effectLst/>
                <a:latin typeface="Gilroy"/>
              </a:rPr>
              <a:t>інструменти</a:t>
            </a:r>
            <a:r>
              <a:rPr lang="ru-RU" b="0" i="0" dirty="0">
                <a:solidFill>
                  <a:srgbClr val="000000"/>
                </a:solidFill>
                <a:effectLst/>
                <a:latin typeface="Gilroy"/>
              </a:rPr>
              <a:t> та </a:t>
            </a:r>
            <a:r>
              <a:rPr lang="ru-RU" b="0" i="0" dirty="0" err="1">
                <a:solidFill>
                  <a:srgbClr val="000000"/>
                </a:solidFill>
                <a:effectLst/>
                <a:latin typeface="Gilroy"/>
              </a:rPr>
              <a:t>процеси</a:t>
            </a:r>
            <a:r>
              <a:rPr lang="ru-RU" b="0" i="0" dirty="0">
                <a:solidFill>
                  <a:srgbClr val="000000"/>
                </a:solidFill>
                <a:effectLst/>
                <a:latin typeface="Gilroy"/>
              </a:rPr>
              <a:t> добре </a:t>
            </a:r>
            <a:r>
              <a:rPr lang="ru-RU" b="0" i="0" dirty="0" err="1">
                <a:solidFill>
                  <a:srgbClr val="000000"/>
                </a:solidFill>
                <a:effectLst/>
                <a:latin typeface="Gilroy"/>
              </a:rPr>
              <a:t>налагоджені</a:t>
            </a:r>
            <a:r>
              <a:rPr lang="ru-RU" b="0" i="0" dirty="0">
                <a:solidFill>
                  <a:srgbClr val="000000"/>
                </a:solidFill>
                <a:effectLst/>
                <a:latin typeface="Gilroy"/>
              </a:rPr>
              <a:t> і не </a:t>
            </a:r>
            <a:r>
              <a:rPr lang="ru-RU" b="0" i="0" dirty="0" err="1">
                <a:solidFill>
                  <a:srgbClr val="000000"/>
                </a:solidFill>
                <a:effectLst/>
                <a:latin typeface="Gilroy"/>
              </a:rPr>
              <a:t>змінюються</a:t>
            </a:r>
            <a:r>
              <a:rPr lang="ru-RU" b="0" i="0" dirty="0">
                <a:solidFill>
                  <a:srgbClr val="000000"/>
                </a:solidFill>
                <a:effectLst/>
                <a:latin typeface="Gilroy"/>
              </a:rPr>
              <a:t>. </a:t>
            </a:r>
            <a:r>
              <a:rPr lang="ru-RU" b="0" i="0" dirty="0" err="1">
                <a:solidFill>
                  <a:srgbClr val="000000"/>
                </a:solidFill>
                <a:effectLst/>
                <a:latin typeface="Gilroy"/>
              </a:rPr>
              <a:t>Методологія</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бути </a:t>
            </a:r>
            <a:r>
              <a:rPr lang="ru-RU" b="0" i="0" dirty="0" err="1">
                <a:solidFill>
                  <a:srgbClr val="000000"/>
                </a:solidFill>
                <a:effectLst/>
                <a:latin typeface="Gilroy"/>
              </a:rPr>
              <a:t>ефективна</a:t>
            </a:r>
            <a:r>
              <a:rPr lang="ru-RU" b="0" i="0" dirty="0">
                <a:solidFill>
                  <a:srgbClr val="000000"/>
                </a:solidFill>
                <a:effectLst/>
                <a:latin typeface="Gilroy"/>
              </a:rPr>
              <a:t> при </a:t>
            </a:r>
            <a:r>
              <a:rPr lang="ru-RU" b="0" i="0" dirty="0" err="1">
                <a:solidFill>
                  <a:srgbClr val="000000"/>
                </a:solidFill>
                <a:effectLst/>
                <a:latin typeface="Gilroy"/>
              </a:rPr>
              <a:t>реалізації</a:t>
            </a:r>
            <a:r>
              <a:rPr lang="ru-RU" b="0" i="0" dirty="0">
                <a:solidFill>
                  <a:srgbClr val="000000"/>
                </a:solidFill>
                <a:effectLst/>
                <a:latin typeface="Gilroy"/>
              </a:rPr>
              <a:t> </a:t>
            </a:r>
            <a:r>
              <a:rPr lang="ru-RU" b="0" i="0" dirty="0" err="1">
                <a:solidFill>
                  <a:srgbClr val="000000"/>
                </a:solidFill>
                <a:effectLst/>
                <a:latin typeface="Gilroy"/>
              </a:rPr>
              <a:t>великомасштабних</a:t>
            </a:r>
            <a:r>
              <a:rPr lang="ru-RU" b="0" i="0" dirty="0">
                <a:solidFill>
                  <a:srgbClr val="000000"/>
                </a:solidFill>
                <a:effectLst/>
                <a:latin typeface="Gilroy"/>
              </a:rPr>
              <a:t>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потребують</a:t>
            </a:r>
            <a:r>
              <a:rPr lang="ru-RU" b="0" i="0" dirty="0">
                <a:solidFill>
                  <a:srgbClr val="000000"/>
                </a:solidFill>
                <a:effectLst/>
                <a:latin typeface="Gilroy"/>
              </a:rPr>
              <a:t> </a:t>
            </a:r>
            <a:r>
              <a:rPr lang="ru-RU" b="0" i="0" dirty="0" err="1">
                <a:solidFill>
                  <a:srgbClr val="000000"/>
                </a:solidFill>
                <a:effectLst/>
                <a:latin typeface="Gilroy"/>
              </a:rPr>
              <a:t>планування</a:t>
            </a:r>
            <a:r>
              <a:rPr lang="ru-RU" b="0" i="0" dirty="0">
                <a:solidFill>
                  <a:srgbClr val="000000"/>
                </a:solidFill>
                <a:effectLst/>
                <a:latin typeface="Gilroy"/>
              </a:rPr>
              <a:t> та </a:t>
            </a:r>
            <a:r>
              <a:rPr lang="ru-RU" b="0" i="0" dirty="0" err="1">
                <a:solidFill>
                  <a:srgbClr val="000000"/>
                </a:solidFill>
                <a:effectLst/>
                <a:latin typeface="Gilroy"/>
              </a:rPr>
              <a:t>документації</a:t>
            </a:r>
            <a:r>
              <a:rPr lang="ru-RU" b="0" i="0" dirty="0">
                <a:solidFill>
                  <a:srgbClr val="000000"/>
                </a:solidFill>
                <a:effectLst/>
                <a:latin typeface="Gilroy"/>
              </a:rPr>
              <a:t>.</a:t>
            </a:r>
          </a:p>
          <a:p>
            <a:r>
              <a:rPr lang="ru-RU" b="0" i="0" dirty="0" err="1">
                <a:solidFill>
                  <a:srgbClr val="000000"/>
                </a:solidFill>
                <a:effectLst/>
                <a:latin typeface="Gilroy"/>
              </a:rPr>
              <a:t>Однак</a:t>
            </a:r>
            <a:r>
              <a:rPr lang="ru-RU" b="0" i="0" dirty="0">
                <a:solidFill>
                  <a:srgbClr val="000000"/>
                </a:solidFill>
                <a:effectLst/>
                <a:latin typeface="Gilroy"/>
              </a:rPr>
              <a:t> </a:t>
            </a:r>
            <a:r>
              <a:rPr lang="ru-RU" b="0" i="0" dirty="0" err="1">
                <a:solidFill>
                  <a:srgbClr val="000000"/>
                </a:solidFill>
                <a:effectLst/>
                <a:latin typeface="Gilroy"/>
              </a:rPr>
              <a:t>ця</a:t>
            </a:r>
            <a:r>
              <a:rPr lang="ru-RU" b="0" i="0" dirty="0">
                <a:solidFill>
                  <a:srgbClr val="000000"/>
                </a:solidFill>
                <a:effectLst/>
                <a:latin typeface="Gilroy"/>
              </a:rPr>
              <a:t> модель не </a:t>
            </a:r>
            <a:r>
              <a:rPr lang="ru-RU" b="0" i="0" dirty="0" err="1">
                <a:solidFill>
                  <a:srgbClr val="000000"/>
                </a:solidFill>
                <a:effectLst/>
                <a:latin typeface="Gilroy"/>
              </a:rPr>
              <a:t>дуже</a:t>
            </a:r>
            <a:r>
              <a:rPr lang="ru-RU" b="0" i="0" dirty="0">
                <a:solidFill>
                  <a:srgbClr val="000000"/>
                </a:solidFill>
                <a:effectLst/>
                <a:latin typeface="Gilroy"/>
              </a:rPr>
              <a:t> добре </a:t>
            </a:r>
            <a:r>
              <a:rPr lang="ru-RU" b="0" i="0" dirty="0" err="1">
                <a:solidFill>
                  <a:srgbClr val="000000"/>
                </a:solidFill>
                <a:effectLst/>
                <a:latin typeface="Gilroy"/>
              </a:rPr>
              <a:t>підходить</a:t>
            </a:r>
            <a:r>
              <a:rPr lang="ru-RU" b="0" i="0" dirty="0">
                <a:solidFill>
                  <a:srgbClr val="000000"/>
                </a:solidFill>
                <a:effectLst/>
                <a:latin typeface="Gilroy"/>
              </a:rPr>
              <a:t> для </a:t>
            </a:r>
            <a:r>
              <a:rPr lang="ru-RU" b="0" i="0" dirty="0" err="1">
                <a:solidFill>
                  <a:srgbClr val="000000"/>
                </a:solidFill>
                <a:effectLst/>
                <a:latin typeface="Gilroy"/>
              </a:rPr>
              <a:t>проектів</a:t>
            </a:r>
            <a:r>
              <a:rPr lang="ru-RU" b="0" i="0" dirty="0">
                <a:solidFill>
                  <a:srgbClr val="000000"/>
                </a:solidFill>
                <a:effectLst/>
                <a:latin typeface="Gilroy"/>
              </a:rPr>
              <a:t> з </a:t>
            </a:r>
            <a:r>
              <a:rPr lang="ru-RU" b="0" i="0" dirty="0" err="1">
                <a:solidFill>
                  <a:srgbClr val="000000"/>
                </a:solidFill>
                <a:effectLst/>
                <a:latin typeface="Gilroy"/>
              </a:rPr>
              <a:t>мінливими</a:t>
            </a:r>
            <a:r>
              <a:rPr lang="ru-RU" b="0" i="0" dirty="0">
                <a:solidFill>
                  <a:srgbClr val="000000"/>
                </a:solidFill>
                <a:effectLst/>
                <a:latin typeface="Gilroy"/>
              </a:rPr>
              <a:t> </a:t>
            </a:r>
            <a:r>
              <a:rPr lang="ru-RU" b="0" i="0" dirty="0" err="1">
                <a:solidFill>
                  <a:srgbClr val="000000"/>
                </a:solidFill>
                <a:effectLst/>
                <a:latin typeface="Gilroy"/>
              </a:rPr>
              <a:t>цілями</a:t>
            </a:r>
            <a:r>
              <a:rPr lang="ru-RU" b="0" i="0" dirty="0">
                <a:solidFill>
                  <a:srgbClr val="000000"/>
                </a:solidFill>
                <a:effectLst/>
                <a:latin typeface="Gilroy"/>
              </a:rPr>
              <a:t> та </a:t>
            </a:r>
            <a:r>
              <a:rPr lang="ru-RU" b="0" i="0" dirty="0" err="1">
                <a:solidFill>
                  <a:srgbClr val="000000"/>
                </a:solidFill>
                <a:effectLst/>
                <a:latin typeface="Gilroy"/>
              </a:rPr>
              <a:t>термінами</a:t>
            </a:r>
            <a:r>
              <a:rPr lang="ru-RU" b="0" i="0" dirty="0">
                <a:solidFill>
                  <a:srgbClr val="000000"/>
                </a:solidFill>
                <a:effectLst/>
                <a:latin typeface="Gilroy"/>
              </a:rPr>
              <a:t>. Вона </a:t>
            </a:r>
            <a:r>
              <a:rPr lang="ru-RU" b="0" i="0" dirty="0" err="1">
                <a:solidFill>
                  <a:srgbClr val="000000"/>
                </a:solidFill>
                <a:effectLst/>
                <a:latin typeface="Gilroy"/>
              </a:rPr>
              <a:t>недостатньо</a:t>
            </a:r>
            <a:r>
              <a:rPr lang="ru-RU" b="0" i="0" dirty="0">
                <a:solidFill>
                  <a:srgbClr val="000000"/>
                </a:solidFill>
                <a:effectLst/>
                <a:latin typeface="Gilroy"/>
              </a:rPr>
              <a:t> </a:t>
            </a:r>
            <a:r>
              <a:rPr lang="ru-RU" b="0" i="0" dirty="0" err="1">
                <a:solidFill>
                  <a:srgbClr val="000000"/>
                </a:solidFill>
                <a:effectLst/>
                <a:latin typeface="Gilroy"/>
              </a:rPr>
              <a:t>гнучка</a:t>
            </a:r>
            <a:r>
              <a:rPr lang="ru-RU" b="0" i="0" dirty="0">
                <a:solidFill>
                  <a:srgbClr val="000000"/>
                </a:solidFill>
                <a:effectLst/>
                <a:latin typeface="Gilroy"/>
              </a:rPr>
              <a:t>, тому </a:t>
            </a:r>
            <a:r>
              <a:rPr lang="ru-RU" b="0" i="0" dirty="0" err="1">
                <a:solidFill>
                  <a:srgbClr val="000000"/>
                </a:solidFill>
                <a:effectLst/>
                <a:latin typeface="Gilroy"/>
              </a:rPr>
              <a:t>щось</a:t>
            </a:r>
            <a:r>
              <a:rPr lang="ru-RU" b="0" i="0" dirty="0">
                <a:solidFill>
                  <a:srgbClr val="000000"/>
                </a:solidFill>
                <a:effectLst/>
                <a:latin typeface="Gilroy"/>
              </a:rPr>
              <a:t> </a:t>
            </a:r>
            <a:r>
              <a:rPr lang="ru-RU" b="0" i="0" dirty="0" err="1">
                <a:solidFill>
                  <a:srgbClr val="000000"/>
                </a:solidFill>
                <a:effectLst/>
                <a:latin typeface="Gilroy"/>
              </a:rPr>
              <a:t>змінити</a:t>
            </a:r>
            <a:r>
              <a:rPr lang="ru-RU" b="0" i="0" dirty="0">
                <a:solidFill>
                  <a:srgbClr val="000000"/>
                </a:solidFill>
                <a:effectLst/>
                <a:latin typeface="Gilroy"/>
              </a:rPr>
              <a:t> </a:t>
            </a:r>
            <a:r>
              <a:rPr lang="ru-RU" b="0" i="0" dirty="0" err="1">
                <a:solidFill>
                  <a:srgbClr val="000000"/>
                </a:solidFill>
                <a:effectLst/>
                <a:latin typeface="Gilroy"/>
              </a:rPr>
              <a:t>після</a:t>
            </a:r>
            <a:r>
              <a:rPr lang="ru-RU" b="0" i="0" dirty="0">
                <a:solidFill>
                  <a:srgbClr val="000000"/>
                </a:solidFill>
                <a:effectLst/>
                <a:latin typeface="Gilroy"/>
              </a:rPr>
              <a:t> </a:t>
            </a:r>
            <a:r>
              <a:rPr lang="ru-RU" b="0" i="0" dirty="0" err="1">
                <a:solidFill>
                  <a:srgbClr val="000000"/>
                </a:solidFill>
                <a:effectLst/>
                <a:latin typeface="Gilroy"/>
              </a:rPr>
              <a:t>завершення</a:t>
            </a:r>
            <a:r>
              <a:rPr lang="ru-RU" b="0" i="0" dirty="0">
                <a:solidFill>
                  <a:srgbClr val="000000"/>
                </a:solidFill>
                <a:effectLst/>
                <a:latin typeface="Gilroy"/>
              </a:rPr>
              <a:t> одного з </a:t>
            </a:r>
            <a:r>
              <a:rPr lang="ru-RU" b="0" i="0" dirty="0" err="1">
                <a:solidFill>
                  <a:srgbClr val="000000"/>
                </a:solidFill>
                <a:effectLst/>
                <a:latin typeface="Gilroy"/>
              </a:rPr>
              <a:t>етапів</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бути складно. </a:t>
            </a:r>
            <a:r>
              <a:rPr lang="ru-RU" b="0" i="0" dirty="0" err="1">
                <a:solidFill>
                  <a:srgbClr val="000000"/>
                </a:solidFill>
                <a:effectLst/>
                <a:latin typeface="Gilroy"/>
              </a:rPr>
              <a:t>Водоспадна</a:t>
            </a:r>
            <a:r>
              <a:rPr lang="ru-RU" b="0" i="0" dirty="0">
                <a:solidFill>
                  <a:srgbClr val="000000"/>
                </a:solidFill>
                <a:effectLst/>
                <a:latin typeface="Gilroy"/>
              </a:rPr>
              <a:t> модель не </a:t>
            </a:r>
            <a:r>
              <a:rPr lang="ru-RU" b="0" i="0" dirty="0" err="1">
                <a:solidFill>
                  <a:srgbClr val="000000"/>
                </a:solidFill>
                <a:effectLst/>
                <a:latin typeface="Gilroy"/>
              </a:rPr>
              <a:t>підійде</a:t>
            </a:r>
            <a:r>
              <a:rPr lang="ru-RU" b="0" i="0" dirty="0">
                <a:solidFill>
                  <a:srgbClr val="000000"/>
                </a:solidFill>
                <a:effectLst/>
                <a:latin typeface="Gilroy"/>
              </a:rPr>
              <a:t> проектам, </a:t>
            </a:r>
            <a:r>
              <a:rPr lang="ru-RU" b="0" i="0" dirty="0" err="1">
                <a:solidFill>
                  <a:srgbClr val="000000"/>
                </a:solidFill>
                <a:effectLst/>
                <a:latin typeface="Gilroy"/>
              </a:rPr>
              <a:t>пов'язаним</a:t>
            </a:r>
            <a:r>
              <a:rPr lang="ru-RU" b="0" i="0" dirty="0">
                <a:solidFill>
                  <a:srgbClr val="000000"/>
                </a:solidFill>
                <a:effectLst/>
                <a:latin typeface="Gilroy"/>
              </a:rPr>
              <a:t> </a:t>
            </a:r>
            <a:r>
              <a:rPr lang="ru-RU" b="0" i="0" dirty="0" err="1">
                <a:solidFill>
                  <a:srgbClr val="000000"/>
                </a:solidFill>
                <a:effectLst/>
                <a:latin typeface="Gilroy"/>
              </a:rPr>
              <a:t>із</a:t>
            </a:r>
            <a:r>
              <a:rPr lang="ru-RU" b="0" i="0" dirty="0">
                <a:solidFill>
                  <a:srgbClr val="000000"/>
                </a:solidFill>
                <a:effectLst/>
                <a:latin typeface="Gilroy"/>
              </a:rPr>
              <a:t> </a:t>
            </a:r>
            <a:r>
              <a:rPr lang="ru-RU" b="0" i="0" dirty="0" err="1">
                <a:solidFill>
                  <a:srgbClr val="000000"/>
                </a:solidFill>
                <a:effectLst/>
                <a:latin typeface="Gilroy"/>
              </a:rPr>
              <a:t>дослідженнями</a:t>
            </a:r>
            <a:r>
              <a:rPr lang="ru-RU" b="0" i="0" dirty="0">
                <a:solidFill>
                  <a:srgbClr val="000000"/>
                </a:solidFill>
                <a:effectLst/>
                <a:latin typeface="Gilroy"/>
              </a:rPr>
              <a:t>, </a:t>
            </a:r>
            <a:r>
              <a:rPr lang="ru-RU" b="0" i="0" dirty="0" err="1">
                <a:solidFill>
                  <a:srgbClr val="000000"/>
                </a:solidFill>
                <a:effectLst/>
                <a:latin typeface="Gilroy"/>
              </a:rPr>
              <a:t>експериментами</a:t>
            </a:r>
            <a:r>
              <a:rPr lang="ru-RU" b="0" i="0" dirty="0">
                <a:solidFill>
                  <a:srgbClr val="000000"/>
                </a:solidFill>
                <a:effectLst/>
                <a:latin typeface="Gilroy"/>
              </a:rPr>
              <a:t> та </a:t>
            </a:r>
            <a:r>
              <a:rPr lang="ru-RU" b="0" i="0" dirty="0" err="1">
                <a:solidFill>
                  <a:srgbClr val="000000"/>
                </a:solidFill>
                <a:effectLst/>
                <a:latin typeface="Gilroy"/>
              </a:rPr>
              <a:t>інноваціями</a:t>
            </a:r>
            <a:r>
              <a:rPr lang="ru-RU" b="0" i="0" dirty="0">
                <a:solidFill>
                  <a:srgbClr val="000000"/>
                </a:solidFill>
                <a:effectLst/>
                <a:latin typeface="Gilroy"/>
              </a:rPr>
              <a:t> — вони часто </a:t>
            </a:r>
            <a:r>
              <a:rPr lang="ru-RU" b="0" i="0" dirty="0" err="1">
                <a:solidFill>
                  <a:srgbClr val="000000"/>
                </a:solidFill>
                <a:effectLst/>
                <a:latin typeface="Gilroy"/>
              </a:rPr>
              <a:t>вимагають</a:t>
            </a:r>
            <a:r>
              <a:rPr lang="ru-RU" b="0" i="0" dirty="0">
                <a:solidFill>
                  <a:srgbClr val="000000"/>
                </a:solidFill>
                <a:effectLst/>
                <a:latin typeface="Gilroy"/>
              </a:rPr>
              <a:t> правок та </a:t>
            </a:r>
            <a:r>
              <a:rPr lang="ru-RU" b="0" i="0" dirty="0" err="1">
                <a:solidFill>
                  <a:srgbClr val="000000"/>
                </a:solidFill>
                <a:effectLst/>
                <a:latin typeface="Gilroy"/>
              </a:rPr>
              <a:t>доопрацювань</a:t>
            </a:r>
            <a:r>
              <a:rPr lang="ru-RU" b="0" i="0" dirty="0">
                <a:solidFill>
                  <a:srgbClr val="000000"/>
                </a:solidFill>
                <a:effectLst/>
                <a:latin typeface="Gilroy"/>
              </a:rPr>
              <a:t>.</a:t>
            </a:r>
            <a:endParaRPr lang="en-US" dirty="0"/>
          </a:p>
        </p:txBody>
      </p:sp>
    </p:spTree>
    <p:extLst>
      <p:ext uri="{BB962C8B-B14F-4D97-AF65-F5344CB8AC3E}">
        <p14:creationId xmlns:p14="http://schemas.microsoft.com/office/powerpoint/2010/main" val="2492594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91D93CD-0E3C-AB93-A73D-14C94677A6F4}"/>
              </a:ext>
            </a:extLst>
          </p:cNvPr>
          <p:cNvSpPr>
            <a:spLocks noGrp="1"/>
          </p:cNvSpPr>
          <p:nvPr>
            <p:ph idx="1"/>
          </p:nvPr>
        </p:nvSpPr>
        <p:spPr>
          <a:xfrm>
            <a:off x="132202" y="341524"/>
            <a:ext cx="6290632" cy="5774612"/>
          </a:xfrm>
        </p:spPr>
        <p:txBody>
          <a:bodyPr>
            <a:normAutofit/>
          </a:bodyPr>
          <a:lstStyle/>
          <a:p>
            <a:pPr marL="0" indent="0">
              <a:buNone/>
            </a:pPr>
            <a:r>
              <a:rPr lang="ru-RU" sz="1400" b="1" i="0" dirty="0">
                <a:effectLst/>
                <a:latin typeface="Open Sans" panose="020B0606030504020204" pitchFamily="34" charset="0"/>
              </a:rPr>
              <a:t>Метод 3: </a:t>
            </a:r>
            <a:r>
              <a:rPr lang="ru-RU" sz="1400" b="1" i="0" dirty="0" err="1">
                <a:effectLst/>
                <a:latin typeface="Open Sans" panose="020B0606030504020204" pitchFamily="34" charset="0"/>
              </a:rPr>
              <a:t>Bucket</a:t>
            </a:r>
            <a:r>
              <a:rPr lang="ru-RU" sz="1400" b="1" i="0" dirty="0">
                <a:effectLst/>
                <a:latin typeface="Open Sans" panose="020B0606030504020204" pitchFamily="34" charset="0"/>
              </a:rPr>
              <a:t> System (Система "ведерок")</a:t>
            </a:r>
            <a:br>
              <a:rPr lang="ru-RU" sz="1400" b="1" i="0" dirty="0">
                <a:effectLst/>
                <a:latin typeface="Open Sans" panose="020B0606030504020204" pitchFamily="34" charset="0"/>
              </a:rPr>
            </a:br>
            <a:br>
              <a:rPr lang="ru-RU" sz="1400" b="0" i="0" dirty="0">
                <a:effectLst/>
                <a:latin typeface="Open Sans" panose="020B0606030504020204" pitchFamily="34" charset="0"/>
              </a:rPr>
            </a:br>
            <a:r>
              <a:rPr lang="ru-RU" sz="1400" b="0" i="0" dirty="0">
                <a:effectLst/>
                <a:latin typeface="PT Sans Caption" panose="020B0603020203020204" pitchFamily="34" charset="0"/>
              </a:rPr>
              <a:t>В этой методике используется принцип похожий на Planning </a:t>
            </a:r>
            <a:r>
              <a:rPr lang="ru-RU" sz="1400" b="0" i="0" dirty="0" err="1">
                <a:effectLst/>
                <a:latin typeface="PT Sans Caption" panose="020B0603020203020204" pitchFamily="34" charset="0"/>
              </a:rPr>
              <a:t>Poker</a:t>
            </a:r>
            <a:r>
              <a:rPr lang="ru-RU" sz="1400" b="0" i="0" dirty="0">
                <a:effectLst/>
                <a:latin typeface="PT Sans Caption" panose="020B0603020203020204" pitchFamily="34" charset="0"/>
              </a:rPr>
              <a:t> - задачи оцениваются и помещаются с ведерки с соответствующим размером. Для указания размера также можно использовать числа Фибоначчи. Однако у этих методов есть принципиальное различие – в </a:t>
            </a:r>
            <a:r>
              <a:rPr lang="ru-RU" sz="1400" b="0" i="0" dirty="0" err="1">
                <a:effectLst/>
                <a:latin typeface="PT Sans Caption" panose="020B0603020203020204" pitchFamily="34" charset="0"/>
              </a:rPr>
              <a:t>Bucket</a:t>
            </a:r>
            <a:r>
              <a:rPr lang="ru-RU" sz="1400" b="0" i="0" dirty="0">
                <a:effectLst/>
                <a:latin typeface="PT Sans Caption" panose="020B0603020203020204" pitchFamily="34" charset="0"/>
              </a:rPr>
              <a:t> System после начального масштабирования задач, процесс задачи разделяются между участниками для оценки.</a:t>
            </a:r>
          </a:p>
          <a:p>
            <a:pPr>
              <a:buFont typeface="Arial" panose="020B0604020202020204" pitchFamily="34" charset="0"/>
              <a:buChar char="•"/>
            </a:pPr>
            <a:r>
              <a:rPr lang="ru-RU" sz="1400" b="0" i="0" dirty="0">
                <a:effectLst/>
                <a:latin typeface="PT Sans Caption" panose="020B0603020203020204" pitchFamily="34" charset="0"/>
              </a:rPr>
              <a:t>Процесс оценки выглядит так:</a:t>
            </a:r>
          </a:p>
          <a:p>
            <a:pPr marL="742950" lvl="1" indent="-285750">
              <a:buFont typeface="Arial" panose="020B0604020202020204" pitchFamily="34" charset="0"/>
              <a:buChar char="•"/>
            </a:pPr>
            <a:r>
              <a:rPr lang="ru-RU" sz="1400" b="0" i="0" dirty="0">
                <a:effectLst/>
                <a:latin typeface="PT Sans Caption" panose="020B0603020203020204" pitchFamily="34" charset="0"/>
              </a:rPr>
              <a:t>Все истории, которые требуется оценить, выписываются на карточки.</a:t>
            </a:r>
          </a:p>
          <a:p>
            <a:pPr marL="742950" lvl="1" indent="-285750">
              <a:buFont typeface="Arial" panose="020B0604020202020204" pitchFamily="34" charset="0"/>
              <a:buChar char="•"/>
            </a:pPr>
            <a:r>
              <a:rPr lang="ru-RU" sz="1400" b="0" i="0" dirty="0">
                <a:effectLst/>
                <a:latin typeface="PT Sans Caption" panose="020B0603020203020204" pitchFamily="34" charset="0"/>
              </a:rPr>
              <a:t>На столе или доске выстраивается последовательность из «ведерок» для задач различного размера.</a:t>
            </a:r>
          </a:p>
          <a:p>
            <a:pPr marL="742950" lvl="1" indent="-285750">
              <a:buFont typeface="Arial" panose="020B0604020202020204" pitchFamily="34" charset="0"/>
              <a:buChar char="•"/>
            </a:pPr>
            <a:r>
              <a:rPr lang="ru-RU" sz="1400" b="0" i="0" dirty="0">
                <a:effectLst/>
                <a:latin typeface="PT Sans Caption" panose="020B0603020203020204" pitchFamily="34" charset="0"/>
              </a:rPr>
              <a:t>Команда выбирает по очереди 3-5 произвольные карточки с задачами и оценивает их в ходе открытого обсуждения сравнивая и выстраивая их друг относительно друга.</a:t>
            </a:r>
          </a:p>
          <a:p>
            <a:pPr marL="742950" lvl="1" indent="-285750">
              <a:buFont typeface="Arial" panose="020B0604020202020204" pitchFamily="34" charset="0"/>
              <a:buChar char="•"/>
            </a:pPr>
            <a:r>
              <a:rPr lang="ru-RU" sz="1400" b="0" i="0" dirty="0">
                <a:effectLst/>
                <a:latin typeface="PT Sans Caption" panose="020B0603020203020204" pitchFamily="34" charset="0"/>
              </a:rPr>
              <a:t>Задачи помещаются в соответствующие «ведра» задавая общий масштаб и ориентиры для последующих оценок.</a:t>
            </a:r>
          </a:p>
          <a:p>
            <a:pPr marL="742950" lvl="1" indent="-285750">
              <a:buFont typeface="Arial" panose="020B0604020202020204" pitchFamily="34" charset="0"/>
              <a:buChar char="•"/>
            </a:pPr>
            <a:r>
              <a:rPr lang="ru-RU" sz="1400" b="0" i="0" dirty="0">
                <a:effectLst/>
                <a:latin typeface="PT Sans Caption" panose="020B0603020203020204" pitchFamily="34" charset="0"/>
              </a:rPr>
              <a:t>Далее все оставшиеся задачи поровну разделяются между всеми участниками и оцениваются ими самостоятельно, с учетом полученной шкалы измерений.</a:t>
            </a:r>
          </a:p>
          <a:p>
            <a:pPr marL="742950" lvl="1" indent="-285750">
              <a:buFont typeface="Arial" panose="020B0604020202020204" pitchFamily="34" charset="0"/>
              <a:buChar char="•"/>
            </a:pPr>
            <a:r>
              <a:rPr lang="ru-RU" sz="1400" b="0" i="0" dirty="0">
                <a:effectLst/>
                <a:latin typeface="PT Sans Caption" panose="020B0603020203020204" pitchFamily="34" charset="0"/>
              </a:rPr>
              <a:t>Если кто-то из членов команды затрудняется оценить какую-либо историю, то он передает ее другому.</a:t>
            </a:r>
          </a:p>
          <a:p>
            <a:pPr>
              <a:buFont typeface="Arial" panose="020B0604020202020204" pitchFamily="34" charset="0"/>
              <a:buChar char="•"/>
            </a:pPr>
            <a:r>
              <a:rPr lang="ru-RU" sz="1400" b="0" i="0" dirty="0">
                <a:effectLst/>
                <a:latin typeface="PT Sans Caption" panose="020B0603020203020204" pitchFamily="34" charset="0"/>
              </a:rPr>
              <a:t>Данный метод (в отличие от Покера планирования) может использоваться для быстрой оценки очень большого числа задач (от 50) и с большим количеством участников.</a:t>
            </a:r>
            <a:endParaRPr lang="ru-RU" sz="1400" b="0" i="0" dirty="0">
              <a:effectLst/>
              <a:latin typeface="Open Sans" panose="020B0606030504020204" pitchFamily="34" charset="0"/>
            </a:endParaRPr>
          </a:p>
        </p:txBody>
      </p:sp>
      <p:pic>
        <p:nvPicPr>
          <p:cNvPr id="4" name="Picture 3" descr="A screenshot of a computer screen&#10;&#10;Description automatically generated">
            <a:extLst>
              <a:ext uri="{FF2B5EF4-FFF2-40B4-BE49-F238E27FC236}">
                <a16:creationId xmlns:a16="http://schemas.microsoft.com/office/drawing/2014/main" id="{0C3B0AA7-BA11-947F-1FA2-F40423AFF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036" y="2555914"/>
            <a:ext cx="5448982" cy="2629134"/>
          </a:xfrm>
          <a:prstGeom prst="rect">
            <a:avLst/>
          </a:prstGeom>
        </p:spPr>
      </p:pic>
      <p:sp>
        <p:nvSpPr>
          <p:cNvPr id="38" name="Freeform: Shape 3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6116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4E577BD-2FA5-DDCA-1821-C00631617E4D}"/>
              </a:ext>
            </a:extLst>
          </p:cNvPr>
          <p:cNvSpPr>
            <a:spLocks noGrp="1"/>
          </p:cNvSpPr>
          <p:nvPr>
            <p:ph idx="1"/>
          </p:nvPr>
        </p:nvSpPr>
        <p:spPr>
          <a:xfrm>
            <a:off x="242371" y="517794"/>
            <a:ext cx="5853629" cy="5598342"/>
          </a:xfrm>
        </p:spPr>
        <p:txBody>
          <a:bodyPr>
            <a:normAutofit/>
          </a:bodyPr>
          <a:lstStyle/>
          <a:p>
            <a:pPr>
              <a:buFont typeface="Arial" panose="020B0604020202020204" pitchFamily="34" charset="0"/>
              <a:buChar char="•"/>
            </a:pPr>
            <a:r>
              <a:rPr lang="ru-RU" sz="1400" b="0" i="0" dirty="0">
                <a:effectLst/>
                <a:latin typeface="Open Sans" panose="020B0606030504020204" pitchFamily="34" charset="0"/>
              </a:rPr>
              <a:t>Метод 4: </a:t>
            </a:r>
            <a:r>
              <a:rPr lang="ru-RU" sz="1400" b="0" i="0" dirty="0" err="1">
                <a:effectLst/>
                <a:latin typeface="Open Sans" panose="020B0606030504020204" pitchFamily="34" charset="0"/>
              </a:rPr>
              <a:t>Dot-voting</a:t>
            </a:r>
            <a:r>
              <a:rPr lang="ru-RU" sz="1400" b="0" i="0" dirty="0">
                <a:effectLst/>
                <a:latin typeface="Open Sans" panose="020B0606030504020204" pitchFamily="34" charset="0"/>
              </a:rPr>
              <a:t> (Голосование по точкам)</a:t>
            </a:r>
            <a:br>
              <a:rPr lang="ru-RU" sz="1400" b="0" i="0" dirty="0">
                <a:effectLst/>
                <a:latin typeface="Open Sans" panose="020B0606030504020204" pitchFamily="34" charset="0"/>
              </a:rPr>
            </a:br>
            <a:r>
              <a:rPr lang="ru-RU" sz="1400" b="0" i="0" dirty="0">
                <a:effectLst/>
                <a:latin typeface="PT Sans Caption" panose="020B0603020203020204" pitchFamily="34" charset="0"/>
              </a:rPr>
              <a:t>Этот способ предполагает использование специальных «точек», которые показывают голоса участников\баллы оценки поставленные для той или иной задачи. В качестве таких «точек» могут использоваться: наклейки, стикеры, магниты, точки\штрихи проставленные маркерами.</a:t>
            </a:r>
          </a:p>
          <a:p>
            <a:pPr>
              <a:buFont typeface="Arial" panose="020B0604020202020204" pitchFamily="34" charset="0"/>
              <a:buChar char="•"/>
            </a:pPr>
            <a:r>
              <a:rPr lang="ru-RU" sz="1400" b="0" i="0" dirty="0">
                <a:effectLst/>
                <a:latin typeface="PT Sans Caption" panose="020B0603020203020204" pitchFamily="34" charset="0"/>
              </a:rPr>
              <a:t>Этапы процесса оценки:</a:t>
            </a:r>
          </a:p>
          <a:p>
            <a:pPr marL="742950" lvl="1" indent="-285750">
              <a:buFont typeface="Arial" panose="020B0604020202020204" pitchFamily="34" charset="0"/>
              <a:buChar char="•"/>
            </a:pPr>
            <a:r>
              <a:rPr lang="ru-RU" sz="1400" b="0" i="0" dirty="0">
                <a:effectLst/>
                <a:latin typeface="PT Sans Caption" panose="020B0603020203020204" pitchFamily="34" charset="0"/>
              </a:rPr>
              <a:t>Все оцениваемые User </a:t>
            </a:r>
            <a:r>
              <a:rPr lang="ru-RU" sz="1400" b="0" i="0" dirty="0" err="1">
                <a:effectLst/>
                <a:latin typeface="PT Sans Caption" panose="020B0603020203020204" pitchFamily="34" charset="0"/>
              </a:rPr>
              <a:t>Stories</a:t>
            </a:r>
            <a:r>
              <a:rPr lang="ru-RU" sz="1400" b="0" i="0" dirty="0">
                <a:effectLst/>
                <a:latin typeface="PT Sans Caption" panose="020B0603020203020204" pitchFamily="34" charset="0"/>
              </a:rPr>
              <a:t> выписываются на отдельные карточки и размещаются на столе\доске.</a:t>
            </a:r>
          </a:p>
          <a:p>
            <a:pPr marL="742950" lvl="1" indent="-285750">
              <a:buFont typeface="Arial" panose="020B0604020202020204" pitchFamily="34" charset="0"/>
              <a:buChar char="•"/>
            </a:pPr>
            <a:r>
              <a:rPr lang="ru-RU" sz="1400" b="0" i="0" dirty="0">
                <a:effectLst/>
                <a:latin typeface="PT Sans Caption" panose="020B0603020203020204" pitchFamily="34" charset="0"/>
              </a:rPr>
              <a:t>Для выполнения оценки каждый из участников получает одинаковое количество «точек». Каждый член команды распределяет свои «точки» между задачами как он считает нужным, учитываю, что чем больше «точек», тем сложнее задача и тем больше на нее необходимо времени.</a:t>
            </a:r>
          </a:p>
          <a:p>
            <a:pPr marL="742950" lvl="1" indent="-285750">
              <a:buFont typeface="Arial" panose="020B0604020202020204" pitchFamily="34" charset="0"/>
              <a:buChar char="•"/>
            </a:pPr>
            <a:r>
              <a:rPr lang="ru-RU" sz="1400" b="0" i="0" dirty="0">
                <a:effectLst/>
                <a:latin typeface="PT Sans Caption" panose="020B0603020203020204" pitchFamily="34" charset="0"/>
              </a:rPr>
              <a:t>После того как каждый участник сделал свою оценку и распределил все свои «точки», подсчитывается общее количество точек выставленных для каждой пользовательской истории. В результате все задачи ранжируются между собой по количеству «точек».</a:t>
            </a:r>
          </a:p>
          <a:p>
            <a:pPr>
              <a:buFont typeface="Arial" panose="020B0604020202020204" pitchFamily="34" charset="0"/>
              <a:buChar char="•"/>
            </a:pPr>
            <a:r>
              <a:rPr lang="ru-RU" sz="1400" b="0" i="0" dirty="0">
                <a:effectLst/>
                <a:latin typeface="PT Sans Caption" panose="020B0603020203020204" pitchFamily="34" charset="0"/>
              </a:rPr>
              <a:t>Данный метод является очень простым и быстрым, он будет эффективно работать для оценки небольшого количества историй (до 8-10).</a:t>
            </a:r>
            <a:br>
              <a:rPr lang="ru-RU" sz="1400" b="0" i="0" dirty="0">
                <a:effectLst/>
                <a:latin typeface="PT Sans Caption" panose="020B0603020203020204" pitchFamily="34" charset="0"/>
              </a:rPr>
            </a:br>
            <a:endParaRPr lang="en-US" sz="1400" dirty="0"/>
          </a:p>
        </p:txBody>
      </p:sp>
      <p:pic>
        <p:nvPicPr>
          <p:cNvPr id="5" name="Picture 4" descr="A group of blue and yellow sticky notes&#10;&#10;Description automatically generated">
            <a:extLst>
              <a:ext uri="{FF2B5EF4-FFF2-40B4-BE49-F238E27FC236}">
                <a16:creationId xmlns:a16="http://schemas.microsoft.com/office/drawing/2014/main" id="{2C1BCDA0-2BC1-7BEB-FCBF-B67B0C2D6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79630"/>
            <a:ext cx="5972135" cy="2239549"/>
          </a:xfrm>
          <a:prstGeom prst="rect">
            <a:avLst/>
          </a:prstGeom>
        </p:spPr>
      </p:pic>
      <p:sp>
        <p:nvSpPr>
          <p:cNvPr id="26" name="Freeform: Shape 2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6942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1A9F4D6-6984-5703-4885-CD015AE41C0E}"/>
              </a:ext>
            </a:extLst>
          </p:cNvPr>
          <p:cNvSpPr>
            <a:spLocks noGrp="1"/>
          </p:cNvSpPr>
          <p:nvPr>
            <p:ph idx="1"/>
          </p:nvPr>
        </p:nvSpPr>
        <p:spPr>
          <a:xfrm>
            <a:off x="297455" y="297456"/>
            <a:ext cx="5798545" cy="5818680"/>
          </a:xfrm>
        </p:spPr>
        <p:txBody>
          <a:bodyPr>
            <a:normAutofit/>
          </a:bodyPr>
          <a:lstStyle/>
          <a:p>
            <a:pPr marL="0" indent="0">
              <a:buNone/>
            </a:pPr>
            <a:r>
              <a:rPr lang="ru-RU" sz="1400" b="0" i="0" dirty="0">
                <a:effectLst/>
                <a:latin typeface="Open Sans" panose="020B0606030504020204" pitchFamily="34" charset="0"/>
              </a:rPr>
              <a:t>Метод 5: </a:t>
            </a:r>
            <a:r>
              <a:rPr lang="ru-RU" sz="1400" b="0" i="0" dirty="0" err="1">
                <a:effectLst/>
                <a:latin typeface="Open Sans" panose="020B0606030504020204" pitchFamily="34" charset="0"/>
              </a:rPr>
              <a:t>Maximum</a:t>
            </a:r>
            <a:r>
              <a:rPr lang="ru-RU" sz="1400" b="0" i="0" dirty="0">
                <a:effectLst/>
                <a:latin typeface="Open Sans" panose="020B0606030504020204" pitchFamily="34" charset="0"/>
              </a:rPr>
              <a:t> </a:t>
            </a:r>
            <a:r>
              <a:rPr lang="ru-RU" sz="1400" b="0" i="0" dirty="0" err="1">
                <a:effectLst/>
                <a:latin typeface="Open Sans" panose="020B0606030504020204" pitchFamily="34" charset="0"/>
              </a:rPr>
              <a:t>Size</a:t>
            </a:r>
            <a:r>
              <a:rPr lang="ru-RU" sz="1400" b="0" i="0" dirty="0">
                <a:effectLst/>
                <a:latin typeface="Open Sans" panose="020B0606030504020204" pitchFamily="34" charset="0"/>
              </a:rPr>
              <a:t> </a:t>
            </a:r>
            <a:r>
              <a:rPr lang="ru-RU" sz="1400" b="0" i="0" dirty="0" err="1">
                <a:effectLst/>
                <a:latin typeface="Open Sans" panose="020B0606030504020204" pitchFamily="34" charset="0"/>
              </a:rPr>
              <a:t>or</a:t>
            </a:r>
            <a:r>
              <a:rPr lang="ru-RU" sz="1400" b="0" i="0" dirty="0">
                <a:effectLst/>
                <a:latin typeface="Open Sans" panose="020B0606030504020204" pitchFamily="34" charset="0"/>
              </a:rPr>
              <a:t> </a:t>
            </a:r>
            <a:r>
              <a:rPr lang="ru-RU" sz="1400" b="0" i="0" dirty="0" err="1">
                <a:effectLst/>
                <a:latin typeface="Open Sans" panose="020B0606030504020204" pitchFamily="34" charset="0"/>
              </a:rPr>
              <a:t>Less</a:t>
            </a:r>
            <a:r>
              <a:rPr lang="ru-RU" sz="1400" b="0" i="0" dirty="0">
                <a:effectLst/>
                <a:latin typeface="Open Sans" panose="020B0606030504020204" pitchFamily="34" charset="0"/>
              </a:rPr>
              <a:t> (Разделение до максимального размера или меньше)</a:t>
            </a:r>
          </a:p>
          <a:p>
            <a:pPr>
              <a:buFont typeface="Arial" panose="020B0604020202020204" pitchFamily="34" charset="0"/>
              <a:buChar char="•"/>
            </a:pPr>
            <a:r>
              <a:rPr lang="ru-RU" sz="1400" b="0" i="0" dirty="0">
                <a:effectLst/>
                <a:latin typeface="PT Sans Caption" panose="020B0603020203020204" pitchFamily="34" charset="0"/>
              </a:rPr>
              <a:t>В рамках этой техники участники процесса оценки вначале определяют максимально возможный размер для задачи в </a:t>
            </a:r>
            <a:r>
              <a:rPr lang="ru-RU" sz="1400" b="0" i="0" dirty="0" err="1">
                <a:effectLst/>
                <a:latin typeface="PT Sans Caption" panose="020B0603020203020204" pitchFamily="34" charset="0"/>
              </a:rPr>
              <a:t>бэклоге</a:t>
            </a:r>
            <a:r>
              <a:rPr lang="ru-RU" sz="1400" b="0" i="0" dirty="0">
                <a:effectLst/>
                <a:latin typeface="PT Sans Caption" panose="020B0603020203020204" pitchFamily="34" charset="0"/>
              </a:rPr>
              <a:t>. Чаще всего в качестве максимального значения выбирается 1 человеко-день (1 FTE). В этом случае самые большие задачи должны требовать для их выполнения не более 1 дня.</a:t>
            </a:r>
          </a:p>
          <a:p>
            <a:pPr>
              <a:buFont typeface="Arial" panose="020B0604020202020204" pitchFamily="34" charset="0"/>
              <a:buChar char="•"/>
            </a:pPr>
            <a:r>
              <a:rPr lang="ru-RU" sz="1400" b="0" i="0" dirty="0">
                <a:effectLst/>
                <a:latin typeface="PT Sans Caption" panose="020B0603020203020204" pitchFamily="34" charset="0"/>
              </a:rPr>
              <a:t>Далее процесс оценки выглядит следующим образом:</a:t>
            </a:r>
          </a:p>
          <a:p>
            <a:pPr marL="742950" lvl="1" indent="-285750">
              <a:buFont typeface="Arial" panose="020B0604020202020204" pitchFamily="34" charset="0"/>
              <a:buChar char="•"/>
            </a:pPr>
            <a:r>
              <a:rPr lang="ru-RU" sz="1400" b="0" i="0" dirty="0">
                <a:effectLst/>
                <a:latin typeface="PT Sans Caption" panose="020B0603020203020204" pitchFamily="34" charset="0"/>
              </a:rPr>
              <a:t>Каждая история обсуждается всеми участниками, чтобы ответить на вопрос: оцениваемая задача больше максимального значения или меньше\равна ему?</a:t>
            </a:r>
          </a:p>
          <a:p>
            <a:pPr marL="742950" lvl="1" indent="-285750">
              <a:buFont typeface="Arial" panose="020B0604020202020204" pitchFamily="34" charset="0"/>
              <a:buChar char="•"/>
            </a:pPr>
            <a:r>
              <a:rPr lang="ru-RU" sz="1400" b="0" i="0" dirty="0">
                <a:effectLst/>
                <a:latin typeface="PT Sans Caption" panose="020B0603020203020204" pitchFamily="34" charset="0"/>
              </a:rPr>
              <a:t>Если данная история больше максимального размера, то группа декомпозирует ее на подзадачи и повторяет процесс с оценки для составных частей.</a:t>
            </a:r>
          </a:p>
          <a:p>
            <a:pPr marL="742950" lvl="1" indent="-285750">
              <a:buFont typeface="Arial" panose="020B0604020202020204" pitchFamily="34" charset="0"/>
              <a:buChar char="•"/>
            </a:pPr>
            <a:r>
              <a:rPr lang="ru-RU" sz="1400" b="0" i="0" dirty="0">
                <a:effectLst/>
                <a:latin typeface="PT Sans Caption" panose="020B0603020203020204" pitchFamily="34" charset="0"/>
              </a:rPr>
              <a:t>Процесс продолжается пока все оцениваемые задачи не окажутся в разрешенном диапазоне размеров – будут равны или будут меньше выбранного за максимальное значения.</a:t>
            </a:r>
          </a:p>
          <a:p>
            <a:pPr>
              <a:buFont typeface="Arial" panose="020B0604020202020204" pitchFamily="34" charset="0"/>
              <a:buChar char="•"/>
            </a:pPr>
            <a:r>
              <a:rPr lang="ru-RU" sz="1400" b="0" i="0" dirty="0">
                <a:effectLst/>
                <a:latin typeface="PT Sans Caption" panose="020B0603020203020204" pitchFamily="34" charset="0"/>
              </a:rPr>
              <a:t>Этот метод оценки также очень прост в использовании и с его помощью команда способна за справиться с 15-30 задачами (в зависимости от сложности и опыта декомпозиции).</a:t>
            </a:r>
            <a:br>
              <a:rPr lang="ru-RU" sz="1400" b="0" i="0" dirty="0">
                <a:effectLst/>
                <a:latin typeface="PT Sans Caption" panose="020B0603020203020204" pitchFamily="34" charset="0"/>
              </a:rPr>
            </a:br>
            <a:br>
              <a:rPr lang="ru-RU" sz="1400" b="0" i="0" dirty="0">
                <a:effectLst/>
                <a:latin typeface="Open Sans" panose="020B0606030504020204" pitchFamily="34" charset="0"/>
              </a:rPr>
            </a:br>
            <a:endParaRPr lang="en-US" sz="1400" dirty="0"/>
          </a:p>
        </p:txBody>
      </p:sp>
      <p:pic>
        <p:nvPicPr>
          <p:cNvPr id="5" name="Picture 4" descr="A group of sticky notes with a funnel&#10;&#10;Description automatically generated">
            <a:extLst>
              <a:ext uri="{FF2B5EF4-FFF2-40B4-BE49-F238E27FC236}">
                <a16:creationId xmlns:a16="http://schemas.microsoft.com/office/drawing/2014/main" id="{46B20952-4042-7382-A548-96B116C60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697" y="2238108"/>
            <a:ext cx="5734605" cy="2924648"/>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6024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FE3C431-B996-63C7-AF53-69BCC711C921}"/>
              </a:ext>
            </a:extLst>
          </p:cNvPr>
          <p:cNvSpPr>
            <a:spLocks noGrp="1"/>
          </p:cNvSpPr>
          <p:nvPr>
            <p:ph idx="1"/>
          </p:nvPr>
        </p:nvSpPr>
        <p:spPr>
          <a:xfrm>
            <a:off x="253388" y="176270"/>
            <a:ext cx="5842612" cy="5939865"/>
          </a:xfrm>
        </p:spPr>
        <p:txBody>
          <a:bodyPr>
            <a:noAutofit/>
          </a:bodyPr>
          <a:lstStyle/>
          <a:p>
            <a:pPr marL="0" indent="0">
              <a:buNone/>
            </a:pPr>
            <a:r>
              <a:rPr lang="ru-RU" sz="1600" b="0" i="0" dirty="0">
                <a:effectLst/>
                <a:latin typeface="Open Sans" panose="020B0606030504020204" pitchFamily="34" charset="0"/>
              </a:rPr>
              <a:t>Метод 6: Big/Small/</a:t>
            </a:r>
            <a:r>
              <a:rPr lang="ru-RU" sz="1600" b="0" i="0" dirty="0" err="1">
                <a:effectLst/>
                <a:latin typeface="Open Sans" panose="020B0606030504020204" pitchFamily="34" charset="0"/>
              </a:rPr>
              <a:t>Uncertain</a:t>
            </a:r>
            <a:r>
              <a:rPr lang="ru-RU" sz="1600" b="0" i="0" dirty="0">
                <a:effectLst/>
                <a:latin typeface="Open Sans" panose="020B0606030504020204" pitchFamily="34" charset="0"/>
              </a:rPr>
              <a:t> (Большой/Малый/Неопределенный)</a:t>
            </a:r>
            <a:br>
              <a:rPr lang="ru-RU" sz="1600" b="0" i="0" dirty="0">
                <a:effectLst/>
                <a:latin typeface="Open Sans" panose="020B0606030504020204" pitchFamily="34" charset="0"/>
              </a:rPr>
            </a:br>
            <a:endParaRPr lang="ru-RU" sz="1600" b="0" i="0" dirty="0">
              <a:effectLst/>
              <a:latin typeface="Open Sans" panose="020B0606030504020204" pitchFamily="34" charset="0"/>
            </a:endParaRPr>
          </a:p>
          <a:p>
            <a:pPr>
              <a:buFont typeface="Arial" panose="020B0604020202020204" pitchFamily="34" charset="0"/>
              <a:buChar char="•"/>
            </a:pPr>
            <a:r>
              <a:rPr lang="ru-RU" sz="1600" b="0" i="0" dirty="0">
                <a:effectLst/>
                <a:latin typeface="PT Sans Caption" panose="020B0603020203020204" pitchFamily="34" charset="0"/>
              </a:rPr>
              <a:t>Данный метод похож на технику </a:t>
            </a:r>
            <a:r>
              <a:rPr lang="ru-RU" sz="1600" b="0" i="0" dirty="0" err="1">
                <a:effectLst/>
                <a:latin typeface="PT Sans Caption" panose="020B0603020203020204" pitchFamily="34" charset="0"/>
              </a:rPr>
              <a:t>Bucket</a:t>
            </a:r>
            <a:r>
              <a:rPr lang="ru-RU" sz="1600" b="0" i="0" dirty="0">
                <a:effectLst/>
                <a:latin typeface="PT Sans Caption" panose="020B0603020203020204" pitchFamily="34" charset="0"/>
              </a:rPr>
              <a:t> System, основное различие состоит в том, что в этом случае используется только 3 ведра: большой размер, малый размер, неопределенный размер задачи.</a:t>
            </a:r>
          </a:p>
          <a:p>
            <a:pPr>
              <a:buFont typeface="Arial" panose="020B0604020202020204" pitchFamily="34" charset="0"/>
              <a:buChar char="•"/>
            </a:pPr>
            <a:r>
              <a:rPr lang="ru-RU" sz="1600" b="0" i="0" dirty="0">
                <a:effectLst/>
                <a:latin typeface="PT Sans Caption" panose="020B0603020203020204" pitchFamily="34" charset="0"/>
              </a:rPr>
              <a:t>Процесс оценки:</a:t>
            </a:r>
          </a:p>
          <a:p>
            <a:pPr marL="742950" lvl="1" indent="-285750">
              <a:buFont typeface="Arial" panose="020B0604020202020204" pitchFamily="34" charset="0"/>
              <a:buChar char="•"/>
            </a:pPr>
            <a:r>
              <a:rPr lang="ru-RU" sz="1600" b="0" i="0" dirty="0">
                <a:effectLst/>
                <a:latin typeface="PT Sans Caption" panose="020B0603020203020204" pitchFamily="34" charset="0"/>
              </a:rPr>
              <a:t>Все оцениваемые истории обсуждаются участниками и помещаются в одну из трех категорий Big/Small/</a:t>
            </a:r>
            <a:r>
              <a:rPr lang="ru-RU" sz="1600" b="0" i="0" dirty="0" err="1">
                <a:effectLst/>
                <a:latin typeface="PT Sans Caption" panose="020B0603020203020204" pitchFamily="34" charset="0"/>
              </a:rPr>
              <a:t>Uncertain</a:t>
            </a:r>
            <a:r>
              <a:rPr lang="ru-RU" sz="1600" b="0" i="0" dirty="0">
                <a:effectLst/>
                <a:latin typeface="PT Sans Caption" panose="020B0603020203020204" pitchFamily="34" charset="0"/>
              </a:rPr>
              <a:t>.</a:t>
            </a:r>
          </a:p>
          <a:p>
            <a:pPr marL="742950" lvl="1" indent="-285750">
              <a:buFont typeface="Arial" panose="020B0604020202020204" pitchFamily="34" charset="0"/>
              <a:buChar char="•"/>
            </a:pPr>
            <a:r>
              <a:rPr lang="ru-RU" sz="1600" b="0" i="0" dirty="0">
                <a:effectLst/>
                <a:latin typeface="PT Sans Caption" panose="020B0603020203020204" pitchFamily="34" charset="0"/>
              </a:rPr>
              <a:t>Сначала группа проводит групповое обсуждение нескольких первых задач (3-5), определяя масштаб и ориентиры для каждой категории. </a:t>
            </a:r>
          </a:p>
          <a:p>
            <a:pPr marL="742950" lvl="1" indent="-285750">
              <a:buFont typeface="Arial" panose="020B0604020202020204" pitchFamily="34" charset="0"/>
              <a:buChar char="•"/>
            </a:pPr>
            <a:r>
              <a:rPr lang="ru-RU" sz="1600" b="0" i="0" dirty="0">
                <a:effectLst/>
                <a:latin typeface="PT Sans Caption" panose="020B0603020203020204" pitchFamily="34" charset="0"/>
              </a:rPr>
              <a:t>Затем, подобно </a:t>
            </a:r>
            <a:r>
              <a:rPr lang="ru-RU" sz="1600" b="0" i="0" dirty="0" err="1">
                <a:effectLst/>
                <a:latin typeface="PT Sans Caption" panose="020B0603020203020204" pitchFamily="34" charset="0"/>
              </a:rPr>
              <a:t>Bucket</a:t>
            </a:r>
            <a:r>
              <a:rPr lang="ru-RU" sz="1600" b="0" i="0" dirty="0">
                <a:effectLst/>
                <a:latin typeface="PT Sans Caption" panose="020B0603020203020204" pitchFamily="34" charset="0"/>
              </a:rPr>
              <a:t> System, оставшиеся истории распределяются между участниками и оцениваются самостоятельно, что сильно ускоряет процесс.</a:t>
            </a:r>
          </a:p>
          <a:p>
            <a:pPr>
              <a:buFont typeface="Arial" panose="020B0604020202020204" pitchFamily="34" charset="0"/>
              <a:buChar char="•"/>
            </a:pPr>
            <a:r>
              <a:rPr lang="ru-RU" sz="1600" b="0" i="0" dirty="0">
                <a:effectLst/>
                <a:latin typeface="PT Sans Caption" panose="020B0603020203020204" pitchFamily="34" charset="0"/>
              </a:rPr>
              <a:t>Это одна из самых быстрых техник оценки. Она позволяет оценить за одну сессию большое количество историй (от 50) и позволяет привлекать к процессу одновременно много участников.</a:t>
            </a:r>
            <a:br>
              <a:rPr lang="ru-RU" sz="1600" b="0" i="0" dirty="0">
                <a:effectLst/>
                <a:latin typeface="PT Sans Caption" panose="020B0603020203020204" pitchFamily="34" charset="0"/>
              </a:rPr>
            </a:br>
            <a:endParaRPr lang="en-US" sz="1600" dirty="0"/>
          </a:p>
        </p:txBody>
      </p:sp>
      <p:pic>
        <p:nvPicPr>
          <p:cNvPr id="5" name="Picture 4" descr="A screenshot of a computer screen&#10;&#10;Description automatically generated">
            <a:extLst>
              <a:ext uri="{FF2B5EF4-FFF2-40B4-BE49-F238E27FC236}">
                <a16:creationId xmlns:a16="http://schemas.microsoft.com/office/drawing/2014/main" id="{8082EA78-71CC-B1E8-BD5E-C0DCE9FB9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528" y="2533879"/>
            <a:ext cx="5494648" cy="2651168"/>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3822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CEAB057-D5F2-A75C-2410-84824B28CBDD}"/>
              </a:ext>
            </a:extLst>
          </p:cNvPr>
          <p:cNvSpPr>
            <a:spLocks noGrp="1"/>
          </p:cNvSpPr>
          <p:nvPr>
            <p:ph idx="1"/>
          </p:nvPr>
        </p:nvSpPr>
        <p:spPr>
          <a:xfrm>
            <a:off x="220337" y="297456"/>
            <a:ext cx="5875663" cy="5818680"/>
          </a:xfrm>
        </p:spPr>
        <p:txBody>
          <a:bodyPr>
            <a:noAutofit/>
          </a:bodyPr>
          <a:lstStyle/>
          <a:p>
            <a:pPr marL="0" indent="0">
              <a:buNone/>
            </a:pPr>
            <a:r>
              <a:rPr lang="ru-RU" sz="1400" b="0" i="0" dirty="0">
                <a:effectLst/>
                <a:latin typeface="Open Sans" panose="020B0606030504020204" pitchFamily="34" charset="0"/>
              </a:rPr>
              <a:t>Метод 7: </a:t>
            </a:r>
            <a:r>
              <a:rPr lang="ru-RU" sz="1400" b="0" i="0" dirty="0" err="1">
                <a:effectLst/>
                <a:latin typeface="Open Sans" panose="020B0606030504020204" pitchFamily="34" charset="0"/>
              </a:rPr>
              <a:t>Ordering</a:t>
            </a:r>
            <a:r>
              <a:rPr lang="ru-RU" sz="1400" b="0" i="0" dirty="0">
                <a:effectLst/>
                <a:latin typeface="Open Sans" panose="020B0606030504020204" pitchFamily="34" charset="0"/>
              </a:rPr>
              <a:t> </a:t>
            </a:r>
            <a:r>
              <a:rPr lang="ru-RU" sz="1400" b="0" i="0" dirty="0" err="1">
                <a:effectLst/>
                <a:latin typeface="Open Sans" panose="020B0606030504020204" pitchFamily="34" charset="0"/>
              </a:rPr>
              <a:t>Rule</a:t>
            </a:r>
            <a:r>
              <a:rPr lang="ru-RU" sz="1400" b="0" i="0" dirty="0">
                <a:effectLst/>
                <a:latin typeface="Open Sans" panose="020B0606030504020204" pitchFamily="34" charset="0"/>
              </a:rPr>
              <a:t> (Выстраивание порядка)</a:t>
            </a:r>
          </a:p>
          <a:p>
            <a:pPr>
              <a:buFont typeface="Arial" panose="020B0604020202020204" pitchFamily="34" charset="0"/>
              <a:buChar char="•"/>
            </a:pPr>
            <a:r>
              <a:rPr lang="ru-RU" sz="1400" b="0" i="0" dirty="0">
                <a:effectLst/>
                <a:latin typeface="PT Sans Caption" panose="020B0603020203020204" pitchFamily="34" charset="0"/>
              </a:rPr>
              <a:t>Данный метод представляет собой пошаговую игру, цель которой выстроить все задачи друг относительно друга на единой шкале размера.</a:t>
            </a:r>
          </a:p>
          <a:p>
            <a:pPr>
              <a:buFont typeface="Arial" panose="020B0604020202020204" pitchFamily="34" charset="0"/>
              <a:buChar char="•"/>
            </a:pPr>
            <a:r>
              <a:rPr lang="ru-RU" sz="1400" b="0" i="0" dirty="0">
                <a:effectLst/>
                <a:latin typeface="PT Sans Caption" panose="020B0603020203020204" pitchFamily="34" charset="0"/>
              </a:rPr>
              <a:t>Процесс оценки:</a:t>
            </a:r>
          </a:p>
          <a:p>
            <a:pPr marL="742950" lvl="1" indent="-285750">
              <a:buFont typeface="Arial" panose="020B0604020202020204" pitchFamily="34" charset="0"/>
              <a:buChar char="•"/>
            </a:pPr>
            <a:r>
              <a:rPr lang="ru-RU" sz="1400" b="0" i="0" dirty="0">
                <a:effectLst/>
                <a:latin typeface="PT Sans Caption" panose="020B0603020203020204" pitchFamily="34" charset="0"/>
              </a:rPr>
              <a:t>Сначала все оцениваемые истории выписываются на карточки.</a:t>
            </a:r>
          </a:p>
          <a:p>
            <a:pPr marL="742950" lvl="1" indent="-285750">
              <a:buFont typeface="Arial" panose="020B0604020202020204" pitchFamily="34" charset="0"/>
              <a:buChar char="•"/>
            </a:pPr>
            <a:r>
              <a:rPr lang="ru-RU" sz="1400" b="0" i="0" dirty="0">
                <a:effectLst/>
                <a:latin typeface="PT Sans Caption" panose="020B0603020203020204" pitchFamily="34" charset="0"/>
              </a:rPr>
              <a:t>Карточки с задачами случайным образом размещаются на столе или доске со шкалой, на границах которой указаны «малый размер» и «большой размер».</a:t>
            </a:r>
          </a:p>
          <a:p>
            <a:pPr marL="742950" lvl="1" indent="-285750">
              <a:buFont typeface="Arial" panose="020B0604020202020204" pitchFamily="34" charset="0"/>
              <a:buChar char="•"/>
            </a:pPr>
            <a:r>
              <a:rPr lang="ru-RU" sz="1400" b="0" i="0" dirty="0">
                <a:effectLst/>
                <a:latin typeface="PT Sans Caption" panose="020B0603020203020204" pitchFamily="34" charset="0"/>
              </a:rPr>
              <a:t>Каждый участник по очереди совершает свой «ход» оценки. Такой «ход» включает одно из следующих возможных действий: переместить любую историю по шкале на одно деление (т.е. поменять оценку на более низкую или высокую), обсудить историю с коллегами, пропустить свой «ход». </a:t>
            </a:r>
          </a:p>
          <a:p>
            <a:pPr marL="742950" lvl="1" indent="-285750">
              <a:buFont typeface="Arial" panose="020B0604020202020204" pitchFamily="34" charset="0"/>
              <a:buChar char="•"/>
            </a:pPr>
            <a:r>
              <a:rPr lang="ru-RU" sz="1400" b="0" i="0" dirty="0">
                <a:effectLst/>
                <a:latin typeface="PT Sans Caption" panose="020B0603020203020204" pitchFamily="34" charset="0"/>
              </a:rPr>
              <a:t>В результате «ходов» сотрудников задачи могут перемещаться по доске, их оценка друг относительно друга уточняется.</a:t>
            </a:r>
          </a:p>
          <a:p>
            <a:pPr marL="742950" lvl="1" indent="-285750">
              <a:buFont typeface="Arial" panose="020B0604020202020204" pitchFamily="34" charset="0"/>
              <a:buChar char="•"/>
            </a:pPr>
            <a:r>
              <a:rPr lang="ru-RU" sz="1400" b="0" i="0" dirty="0">
                <a:effectLst/>
                <a:latin typeface="PT Sans Caption" panose="020B0603020203020204" pitchFamily="34" charset="0"/>
              </a:rPr>
              <a:t>Когда все участники пропускают свой «ход», процесс оценки завершается. Все задачи распределены по шкале между значениями «малый размер» и «большой размер».</a:t>
            </a:r>
          </a:p>
          <a:p>
            <a:pPr>
              <a:buFont typeface="Arial" panose="020B0604020202020204" pitchFamily="34" charset="0"/>
              <a:buChar char="•"/>
            </a:pPr>
            <a:r>
              <a:rPr lang="ru-RU" sz="1400" b="0" i="0" dirty="0">
                <a:effectLst/>
                <a:latin typeface="PT Sans Caption" panose="020B0603020203020204" pitchFamily="34" charset="0"/>
              </a:rPr>
              <a:t>Этот метод довольно эффективен для оценки небольшого количества задач (5-15). Участники вовлечены в общий </a:t>
            </a:r>
            <a:r>
              <a:rPr lang="ru-RU" sz="1400" b="0" i="0" dirty="0" err="1">
                <a:effectLst/>
                <a:latin typeface="PT Sans Caption" panose="020B0603020203020204" pitchFamily="34" charset="0"/>
              </a:rPr>
              <a:t>геймифицированный</a:t>
            </a:r>
            <a:r>
              <a:rPr lang="ru-RU" sz="1400" b="0" i="0" dirty="0">
                <a:effectLst/>
                <a:latin typeface="PT Sans Caption" panose="020B0603020203020204" pitchFamily="34" charset="0"/>
              </a:rPr>
              <a:t> процесс и изменяя положения историй относительно друг друга добиваются высокой точности оценки.</a:t>
            </a:r>
            <a:br>
              <a:rPr lang="ru-RU" sz="1400" b="0" i="0" dirty="0">
                <a:effectLst/>
                <a:latin typeface="PT Sans Caption" panose="020B0603020203020204" pitchFamily="34" charset="0"/>
              </a:rPr>
            </a:br>
            <a:br>
              <a:rPr lang="ru-RU" sz="1400" b="0" i="0" dirty="0">
                <a:effectLst/>
                <a:latin typeface="Open Sans" panose="020B0606030504020204" pitchFamily="34" charset="0"/>
              </a:rPr>
            </a:br>
            <a:endParaRPr lang="en-US" sz="1400" dirty="0"/>
          </a:p>
        </p:txBody>
      </p:sp>
      <p:pic>
        <p:nvPicPr>
          <p:cNvPr id="5" name="Picture 4" descr="A row of colorful sticky notes&#10;&#10;Description automatically generated">
            <a:extLst>
              <a:ext uri="{FF2B5EF4-FFF2-40B4-BE49-F238E27FC236}">
                <a16:creationId xmlns:a16="http://schemas.microsoft.com/office/drawing/2014/main" id="{CF3FB98F-87EE-92F3-D70F-CF170F8CF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435" y="2585848"/>
            <a:ext cx="5595741" cy="2210317"/>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3432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410D1-4F7F-ADBC-AD2D-8E51D43ECB20}"/>
              </a:ext>
            </a:extLst>
          </p:cNvPr>
          <p:cNvSpPr>
            <a:spLocks noGrp="1"/>
          </p:cNvSpPr>
          <p:nvPr>
            <p:ph type="title"/>
          </p:nvPr>
        </p:nvSpPr>
        <p:spPr>
          <a:xfrm>
            <a:off x="876693" y="741391"/>
            <a:ext cx="3455821" cy="1616203"/>
          </a:xfrm>
        </p:spPr>
        <p:txBody>
          <a:bodyPr anchor="b">
            <a:normAutofit/>
          </a:bodyPr>
          <a:lstStyle/>
          <a:p>
            <a:r>
              <a:rPr lang="ru-RU" sz="2700" b="1" i="0" dirty="0" err="1">
                <a:effectLst/>
                <a:latin typeface="Gilroy"/>
              </a:rPr>
              <a:t>Методологія</a:t>
            </a:r>
            <a:r>
              <a:rPr lang="ru-RU" sz="2700" b="1" i="0" dirty="0">
                <a:effectLst/>
                <a:latin typeface="Gilroy"/>
              </a:rPr>
              <a:t> Agile (</a:t>
            </a:r>
            <a:r>
              <a:rPr lang="ru-RU" sz="2700" b="1" i="0" dirty="0" err="1">
                <a:effectLst/>
                <a:latin typeface="Gilroy"/>
              </a:rPr>
              <a:t>гнучка</a:t>
            </a:r>
            <a:r>
              <a:rPr lang="ru-RU" sz="2700" b="1" i="0" dirty="0">
                <a:effectLst/>
                <a:latin typeface="Gilroy"/>
              </a:rPr>
              <a:t> </a:t>
            </a:r>
            <a:r>
              <a:rPr lang="ru-RU" sz="2700" b="1" i="0" dirty="0" err="1">
                <a:effectLst/>
                <a:latin typeface="Gilroy"/>
              </a:rPr>
              <a:t>методологія</a:t>
            </a:r>
            <a:r>
              <a:rPr lang="ru-RU" sz="2700" b="1" i="0" dirty="0">
                <a:effectLst/>
                <a:latin typeface="Gilroy"/>
              </a:rPr>
              <a:t> </a:t>
            </a:r>
            <a:r>
              <a:rPr lang="ru-RU" sz="2700" b="1" i="0" dirty="0" err="1">
                <a:effectLst/>
                <a:latin typeface="Gilroy"/>
              </a:rPr>
              <a:t>розробки</a:t>
            </a:r>
            <a:r>
              <a:rPr lang="ru-RU" sz="2700" b="1" i="0" dirty="0">
                <a:effectLst/>
                <a:latin typeface="Gilroy"/>
              </a:rPr>
              <a:t>)</a:t>
            </a:r>
            <a:br>
              <a:rPr lang="ru-RU" sz="2700" b="1" i="0" dirty="0">
                <a:effectLst/>
                <a:latin typeface="Gilroy"/>
              </a:rPr>
            </a:br>
            <a:endParaRPr lang="en-US" sz="2700" dirty="0"/>
          </a:p>
        </p:txBody>
      </p:sp>
      <p:sp>
        <p:nvSpPr>
          <p:cNvPr id="3" name="Content Placeholder 2">
            <a:extLst>
              <a:ext uri="{FF2B5EF4-FFF2-40B4-BE49-F238E27FC236}">
                <a16:creationId xmlns:a16="http://schemas.microsoft.com/office/drawing/2014/main" id="{94DF9CBA-C172-46BE-D408-983F41D98319}"/>
              </a:ext>
            </a:extLst>
          </p:cNvPr>
          <p:cNvSpPr>
            <a:spLocks noGrp="1"/>
          </p:cNvSpPr>
          <p:nvPr>
            <p:ph idx="1"/>
          </p:nvPr>
        </p:nvSpPr>
        <p:spPr>
          <a:xfrm>
            <a:off x="876693" y="2533476"/>
            <a:ext cx="3455821" cy="3447832"/>
          </a:xfrm>
        </p:spPr>
        <p:txBody>
          <a:bodyPr anchor="t">
            <a:normAutofit/>
          </a:bodyPr>
          <a:lstStyle/>
          <a:p>
            <a:pPr marL="0" indent="0">
              <a:buNone/>
            </a:pPr>
            <a:r>
              <a:rPr lang="ru-RU" sz="1600" b="0" i="0">
                <a:effectLst/>
                <a:latin typeface="Gilroy"/>
              </a:rPr>
              <a:t>Методологія </a:t>
            </a:r>
            <a:r>
              <a:rPr lang="en-US" sz="1600" b="0" i="0">
                <a:effectLst/>
                <a:latin typeface="Gilroy"/>
              </a:rPr>
              <a:t>Agile – </a:t>
            </a:r>
            <a:r>
              <a:rPr lang="ru-RU" sz="1600" b="0" i="0">
                <a:effectLst/>
                <a:latin typeface="Gilroy"/>
              </a:rPr>
              <a:t>це популярний підхід, у якому основна увага приділяється гнучкості, співпраці та оптимізації процесів для реалізації якісного проекту. Це ітеративний підхід, і пріоритет у ньому віддається зворотного зв'язку від власника продукту та адаптації до вимог, що змінюються. Цикл розробки програмного забезпечення з </a:t>
            </a:r>
            <a:r>
              <a:rPr lang="en-US" sz="1600" b="0" i="0">
                <a:effectLst/>
                <a:latin typeface="Gilroy"/>
              </a:rPr>
              <a:t>Agile-</a:t>
            </a:r>
            <a:r>
              <a:rPr lang="ru-RU" sz="1600" b="0" i="0">
                <a:effectLst/>
                <a:latin typeface="Gilroy"/>
              </a:rPr>
              <a:t>методології можна розбити на шість етапів: планування, проектування, розробка, тестування, розгортання та обслуговування.</a:t>
            </a:r>
            <a:endParaRPr lang="en-US" sz="1600"/>
          </a:p>
        </p:txBody>
      </p:sp>
      <p:pic>
        <p:nvPicPr>
          <p:cNvPr id="5" name="Picture 4" descr="A white background with green text">
            <a:extLst>
              <a:ext uri="{FF2B5EF4-FFF2-40B4-BE49-F238E27FC236}">
                <a16:creationId xmlns:a16="http://schemas.microsoft.com/office/drawing/2014/main" id="{08444527-F7B3-3F13-D39A-FC0DFEBA0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72" y="1739510"/>
            <a:ext cx="6389346" cy="3388289"/>
          </a:xfrm>
          <a:prstGeom prst="rect">
            <a:avLst/>
          </a:prstGeom>
        </p:spPr>
      </p:pic>
      <p:grpSp>
        <p:nvGrpSpPr>
          <p:cNvPr id="18" name="Group 1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950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C186-D8A9-0476-CEE0-C80FB4AC6010}"/>
              </a:ext>
            </a:extLst>
          </p:cNvPr>
          <p:cNvSpPr>
            <a:spLocks noGrp="1"/>
          </p:cNvSpPr>
          <p:nvPr>
            <p:ph type="title"/>
          </p:nvPr>
        </p:nvSpPr>
        <p:spPr>
          <a:xfrm>
            <a:off x="876693" y="741391"/>
            <a:ext cx="3455821" cy="1616203"/>
          </a:xfrm>
        </p:spPr>
        <p:txBody>
          <a:bodyPr anchor="b">
            <a:normAutofit/>
          </a:bodyPr>
          <a:lstStyle/>
          <a:p>
            <a:r>
              <a:rPr lang="ru-RU" sz="1800" b="1" i="0" dirty="0">
                <a:effectLst/>
                <a:latin typeface="Gilroy"/>
              </a:rPr>
              <a:t>У рамках Agile проект </a:t>
            </a:r>
            <a:r>
              <a:rPr lang="ru-RU" sz="1800" b="1" i="0" dirty="0" err="1">
                <a:effectLst/>
                <a:latin typeface="Gilroy"/>
              </a:rPr>
              <a:t>ділиться</a:t>
            </a:r>
            <a:r>
              <a:rPr lang="ru-RU" sz="1800" b="1" i="0" dirty="0">
                <a:effectLst/>
                <a:latin typeface="Gilroy"/>
              </a:rPr>
              <a:t> на </a:t>
            </a:r>
            <a:r>
              <a:rPr lang="ru-RU" sz="1800" b="1" i="0" dirty="0" err="1">
                <a:effectLst/>
                <a:latin typeface="Gilroy"/>
              </a:rPr>
              <a:t>невеликі</a:t>
            </a:r>
            <a:r>
              <a:rPr lang="ru-RU" sz="1800" b="1" i="0" dirty="0">
                <a:effectLst/>
                <a:latin typeface="Gilroy"/>
              </a:rPr>
              <a:t> </a:t>
            </a:r>
            <a:r>
              <a:rPr lang="ru-RU" sz="1800" b="1" i="0" dirty="0" err="1">
                <a:effectLst/>
                <a:latin typeface="Gilroy"/>
              </a:rPr>
              <a:t>забіги</a:t>
            </a:r>
            <a:r>
              <a:rPr lang="ru-RU" sz="1800" b="1" i="0" dirty="0">
                <a:effectLst/>
                <a:latin typeface="Gilroy"/>
              </a:rPr>
              <a:t> (</a:t>
            </a:r>
            <a:r>
              <a:rPr lang="ru-RU" sz="1800" b="1" i="0" dirty="0" err="1">
                <a:effectLst/>
                <a:latin typeface="Gilroy"/>
              </a:rPr>
              <a:t>спринти</a:t>
            </a:r>
            <a:r>
              <a:rPr lang="ru-RU" sz="1800" b="1" i="0" dirty="0">
                <a:effectLst/>
                <a:latin typeface="Gilroy"/>
              </a:rPr>
              <a:t>), </a:t>
            </a:r>
            <a:r>
              <a:rPr lang="ru-RU" sz="1800" b="1" i="0" dirty="0" err="1">
                <a:effectLst/>
                <a:latin typeface="Gilroy"/>
              </a:rPr>
              <a:t>тривалість</a:t>
            </a:r>
            <a:r>
              <a:rPr lang="ru-RU" sz="1800" b="1" i="0" dirty="0">
                <a:effectLst/>
                <a:latin typeface="Gilroy"/>
              </a:rPr>
              <a:t> </a:t>
            </a:r>
            <a:r>
              <a:rPr lang="ru-RU" sz="1800" b="1" i="0" dirty="0" err="1">
                <a:effectLst/>
                <a:latin typeface="Gilroy"/>
              </a:rPr>
              <a:t>яких</a:t>
            </a:r>
            <a:r>
              <a:rPr lang="ru-RU" sz="1800" b="1" i="0" dirty="0">
                <a:effectLst/>
                <a:latin typeface="Gilroy"/>
              </a:rPr>
              <a:t> </a:t>
            </a:r>
            <a:r>
              <a:rPr lang="ru-RU" sz="1800" b="1" i="0" dirty="0" err="1">
                <a:effectLst/>
                <a:latin typeface="Gilroy"/>
              </a:rPr>
              <a:t>зазвичай</a:t>
            </a:r>
            <a:r>
              <a:rPr lang="ru-RU" sz="1800" b="1" i="0" dirty="0">
                <a:effectLst/>
                <a:latin typeface="Gilroy"/>
              </a:rPr>
              <a:t> становить 2-4 </a:t>
            </a:r>
            <a:r>
              <a:rPr lang="ru-RU" sz="1800" b="1" i="0" dirty="0" err="1">
                <a:effectLst/>
                <a:latin typeface="Gilroy"/>
              </a:rPr>
              <a:t>тижні</a:t>
            </a:r>
            <a:r>
              <a:rPr lang="ru-RU" sz="1800" b="1" i="0" dirty="0">
                <a:effectLst/>
                <a:latin typeface="Gilroy"/>
              </a:rPr>
              <a:t>. </a:t>
            </a:r>
            <a:br>
              <a:rPr lang="ru-RU" sz="1800" b="0" i="0" dirty="0">
                <a:effectLst/>
                <a:latin typeface="Gilroy"/>
              </a:rPr>
            </a:br>
            <a:endParaRPr lang="en-US" sz="1800" dirty="0"/>
          </a:p>
        </p:txBody>
      </p:sp>
      <p:sp>
        <p:nvSpPr>
          <p:cNvPr id="3" name="Content Placeholder 2">
            <a:extLst>
              <a:ext uri="{FF2B5EF4-FFF2-40B4-BE49-F238E27FC236}">
                <a16:creationId xmlns:a16="http://schemas.microsoft.com/office/drawing/2014/main" id="{8A4C2A96-C9B5-3D33-93CC-FB278092864D}"/>
              </a:ext>
            </a:extLst>
          </p:cNvPr>
          <p:cNvSpPr>
            <a:spLocks noGrp="1"/>
          </p:cNvSpPr>
          <p:nvPr>
            <p:ph idx="1"/>
          </p:nvPr>
        </p:nvSpPr>
        <p:spPr>
          <a:xfrm>
            <a:off x="876693" y="2533476"/>
            <a:ext cx="3455821" cy="3447832"/>
          </a:xfrm>
        </p:spPr>
        <p:txBody>
          <a:bodyPr anchor="t">
            <a:normAutofit/>
          </a:bodyPr>
          <a:lstStyle/>
          <a:p>
            <a:pPr marL="0" indent="0">
              <a:buNone/>
            </a:pPr>
            <a:r>
              <a:rPr lang="ru-RU" sz="2000" b="0" i="0">
                <a:effectLst/>
                <a:latin typeface="Gilroy"/>
              </a:rPr>
              <a:t>Цей підхід до розробки широко поширений як в </a:t>
            </a:r>
            <a:r>
              <a:rPr lang="en-US" sz="2000" b="0" i="0">
                <a:effectLst/>
                <a:latin typeface="Gilroy"/>
              </a:rPr>
              <a:t>IT-</a:t>
            </a:r>
            <a:r>
              <a:rPr lang="ru-RU" sz="2000" b="0" i="0">
                <a:effectLst/>
                <a:latin typeface="Gilroy"/>
              </a:rPr>
              <a:t>індустрії, так і в інших галузях - в управлінні проектами, розробці продуктів і навіть проектах, не пов'язаних з </a:t>
            </a:r>
            <a:r>
              <a:rPr lang="en-US" sz="2000" b="0" i="0">
                <a:effectLst/>
                <a:latin typeface="Gilroy"/>
              </a:rPr>
              <a:t>IT. </a:t>
            </a:r>
            <a:r>
              <a:rPr lang="ru-RU" sz="2000" b="0" i="0">
                <a:effectLst/>
                <a:latin typeface="Gilroy"/>
              </a:rPr>
              <a:t>Організації часто адаптують принципи </a:t>
            </a:r>
            <a:r>
              <a:rPr lang="en-US" sz="2000" b="0" i="0">
                <a:effectLst/>
                <a:latin typeface="Gilroy"/>
              </a:rPr>
              <a:t>Agile </a:t>
            </a:r>
            <a:r>
              <a:rPr lang="ru-RU" sz="2000" b="0" i="0">
                <a:effectLst/>
                <a:latin typeface="Gilroy"/>
              </a:rPr>
              <a:t>під свої потреби.</a:t>
            </a:r>
            <a:endParaRPr lang="en-US" sz="2000"/>
          </a:p>
        </p:txBody>
      </p:sp>
      <p:pic>
        <p:nvPicPr>
          <p:cNvPr id="5" name="Picture 4" descr="A diagram of a company">
            <a:extLst>
              <a:ext uri="{FF2B5EF4-FFF2-40B4-BE49-F238E27FC236}">
                <a16:creationId xmlns:a16="http://schemas.microsoft.com/office/drawing/2014/main" id="{17C5AE84-D669-147F-9AA0-3CE8963A2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72" y="1174795"/>
            <a:ext cx="6389346" cy="4517719"/>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041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91F2D-E55E-D2B5-F76A-58B2480C5037}"/>
              </a:ext>
            </a:extLst>
          </p:cNvPr>
          <p:cNvSpPr>
            <a:spLocks noGrp="1"/>
          </p:cNvSpPr>
          <p:nvPr>
            <p:ph idx="1"/>
          </p:nvPr>
        </p:nvSpPr>
        <p:spPr>
          <a:xfrm>
            <a:off x="109728" y="82296"/>
            <a:ext cx="11932920" cy="6620256"/>
          </a:xfrm>
        </p:spPr>
        <p:txBody>
          <a:bodyPr>
            <a:normAutofit fontScale="77500" lnSpcReduction="20000"/>
          </a:bodyPr>
          <a:lstStyle/>
          <a:p>
            <a:pPr marL="0" indent="0" algn="l">
              <a:buNone/>
            </a:pPr>
            <a:r>
              <a:rPr lang="ru-RU" b="1" i="0" dirty="0" err="1">
                <a:solidFill>
                  <a:srgbClr val="000000"/>
                </a:solidFill>
                <a:effectLst/>
                <a:latin typeface="Gilroy"/>
              </a:rPr>
              <a:t>Плюси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Власник</a:t>
            </a:r>
            <a:r>
              <a:rPr lang="ru-RU" b="0" i="0" dirty="0">
                <a:solidFill>
                  <a:srgbClr val="000000"/>
                </a:solidFill>
                <a:effectLst/>
                <a:latin typeface="Gilroy"/>
              </a:rPr>
              <a:t> продукту </a:t>
            </a:r>
            <a:r>
              <a:rPr lang="ru-RU" b="0" i="0" dirty="0" err="1">
                <a:solidFill>
                  <a:srgbClr val="000000"/>
                </a:solidFill>
                <a:effectLst/>
                <a:latin typeface="Gilroy"/>
              </a:rPr>
              <a:t>бере</a:t>
            </a:r>
            <a:r>
              <a:rPr lang="ru-RU" b="0" i="0" dirty="0">
                <a:solidFill>
                  <a:srgbClr val="000000"/>
                </a:solidFill>
                <a:effectLst/>
                <a:latin typeface="Gilroy"/>
              </a:rPr>
              <a:t> участь у </a:t>
            </a:r>
            <a:r>
              <a:rPr lang="ru-RU" b="0" i="0" dirty="0" err="1">
                <a:solidFill>
                  <a:srgbClr val="000000"/>
                </a:solidFill>
                <a:effectLst/>
                <a:latin typeface="Gilroy"/>
              </a:rPr>
              <a:t>всьому</a:t>
            </a:r>
            <a:r>
              <a:rPr lang="ru-RU" b="0" i="0" dirty="0">
                <a:solidFill>
                  <a:srgbClr val="000000"/>
                </a:solidFill>
                <a:effectLst/>
                <a:latin typeface="Gilroy"/>
              </a:rPr>
              <a:t> </a:t>
            </a:r>
            <a:r>
              <a:rPr lang="ru-RU" b="0" i="0" dirty="0" err="1">
                <a:solidFill>
                  <a:srgbClr val="000000"/>
                </a:solidFill>
                <a:effectLst/>
                <a:latin typeface="Gilroy"/>
              </a:rPr>
              <a:t>процесі</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a:t>
            </a:r>
            <a:r>
              <a:rPr lang="ru-RU" b="0" i="0" dirty="0" err="1">
                <a:solidFill>
                  <a:srgbClr val="000000"/>
                </a:solidFill>
                <a:effectLst/>
                <a:latin typeface="Gilroy"/>
              </a:rPr>
              <a:t>програмного</a:t>
            </a:r>
            <a:r>
              <a:rPr lang="ru-RU" b="0" i="0" dirty="0">
                <a:solidFill>
                  <a:srgbClr val="000000"/>
                </a:solidFill>
                <a:effectLst/>
                <a:latin typeface="Gilroy"/>
              </a:rPr>
              <a:t> </a:t>
            </a:r>
            <a:r>
              <a:rPr lang="ru-RU" b="0" i="0" dirty="0" err="1">
                <a:solidFill>
                  <a:srgbClr val="000000"/>
                </a:solidFill>
                <a:effectLst/>
                <a:latin typeface="Gilroy"/>
              </a:rPr>
              <a:t>забезпечення</a:t>
            </a:r>
            <a:r>
              <a:rPr lang="ru-RU" b="0" i="0" dirty="0">
                <a:solidFill>
                  <a:srgbClr val="000000"/>
                </a:solidFill>
                <a:effectLst/>
                <a:latin typeface="Gilroy"/>
              </a:rPr>
              <a:t>, </a:t>
            </a:r>
            <a:r>
              <a:rPr lang="ru-RU" b="0" i="0" dirty="0" err="1">
                <a:solidFill>
                  <a:srgbClr val="000000"/>
                </a:solidFill>
                <a:effectLst/>
                <a:latin typeface="Gilroy"/>
              </a:rPr>
              <a:t>дає</a:t>
            </a:r>
            <a:r>
              <a:rPr lang="ru-RU" b="0" i="0" dirty="0">
                <a:solidFill>
                  <a:srgbClr val="000000"/>
                </a:solidFill>
                <a:effectLst/>
                <a:latin typeface="Gilroy"/>
              </a:rPr>
              <a:t> </a:t>
            </a:r>
            <a:r>
              <a:rPr lang="ru-RU" b="0" i="0" dirty="0" err="1">
                <a:solidFill>
                  <a:srgbClr val="000000"/>
                </a:solidFill>
                <a:effectLst/>
                <a:latin typeface="Gilroy"/>
              </a:rPr>
              <a:t>зворотний</a:t>
            </a:r>
            <a:r>
              <a:rPr lang="ru-RU" b="0" i="0" dirty="0">
                <a:solidFill>
                  <a:srgbClr val="000000"/>
                </a:solidFill>
                <a:effectLst/>
                <a:latin typeface="Gilroy"/>
              </a:rPr>
              <a:t> </a:t>
            </a:r>
            <a:r>
              <a:rPr lang="ru-RU" b="0" i="0" dirty="0" err="1">
                <a:solidFill>
                  <a:srgbClr val="000000"/>
                </a:solidFill>
                <a:effectLst/>
                <a:latin typeface="Gilroy"/>
              </a:rPr>
              <a:t>зв'язок</a:t>
            </a:r>
            <a:r>
              <a:rPr lang="ru-RU" b="0" i="0" dirty="0">
                <a:solidFill>
                  <a:srgbClr val="000000"/>
                </a:solidFill>
                <a:effectLst/>
                <a:latin typeface="Gilroy"/>
              </a:rPr>
              <a:t> і </a:t>
            </a:r>
            <a:r>
              <a:rPr lang="ru-RU" b="0" i="0" dirty="0" err="1">
                <a:solidFill>
                  <a:srgbClr val="000000"/>
                </a:solidFill>
                <a:effectLst/>
                <a:latin typeface="Gilroy"/>
              </a:rPr>
              <a:t>допомагає</a:t>
            </a:r>
            <a:r>
              <a:rPr lang="ru-RU" b="0" i="0" dirty="0">
                <a:solidFill>
                  <a:srgbClr val="000000"/>
                </a:solidFill>
                <a:effectLst/>
                <a:latin typeface="Gilroy"/>
              </a:rPr>
              <a:t> </a:t>
            </a:r>
            <a:r>
              <a:rPr lang="ru-RU" b="0" i="0" dirty="0" err="1">
                <a:solidFill>
                  <a:srgbClr val="000000"/>
                </a:solidFill>
                <a:effectLst/>
                <a:latin typeface="Gilroy"/>
              </a:rPr>
              <a:t>визначити</a:t>
            </a:r>
            <a:r>
              <a:rPr lang="ru-RU" b="0" i="0" dirty="0">
                <a:solidFill>
                  <a:srgbClr val="000000"/>
                </a:solidFill>
                <a:effectLst/>
                <a:latin typeface="Gilroy"/>
              </a:rPr>
              <a:t> </a:t>
            </a:r>
            <a:r>
              <a:rPr lang="ru-RU" b="0" i="0" dirty="0" err="1">
                <a:solidFill>
                  <a:srgbClr val="000000"/>
                </a:solidFill>
                <a:effectLst/>
                <a:latin typeface="Gilroy"/>
              </a:rPr>
              <a:t>напрямок</a:t>
            </a:r>
            <a:r>
              <a:rPr lang="ru-RU" b="0" i="0" dirty="0">
                <a:solidFill>
                  <a:srgbClr val="000000"/>
                </a:solidFill>
                <a:effectLst/>
                <a:latin typeface="Gilroy"/>
              </a:rPr>
              <a:t> </a:t>
            </a:r>
            <a:r>
              <a:rPr lang="ru-RU" b="0" i="0" dirty="0" err="1">
                <a:solidFill>
                  <a:srgbClr val="000000"/>
                </a:solidFill>
                <a:effectLst/>
                <a:latin typeface="Gilroy"/>
              </a:rPr>
              <a:t>розвитку</a:t>
            </a:r>
            <a:r>
              <a:rPr lang="ru-RU" b="0" i="0" dirty="0">
                <a:solidFill>
                  <a:srgbClr val="000000"/>
                </a:solidFill>
                <a:effectLst/>
                <a:latin typeface="Gilroy"/>
              </a:rPr>
              <a:t> проекту.</a:t>
            </a:r>
          </a:p>
          <a:p>
            <a:pPr algn="l">
              <a:buFont typeface="Arial" panose="020B0604020202020204" pitchFamily="34" charset="0"/>
              <a:buChar char="•"/>
            </a:pPr>
            <a:r>
              <a:rPr lang="en-US" b="0" i="0" dirty="0">
                <a:solidFill>
                  <a:srgbClr val="000000"/>
                </a:solidFill>
                <a:effectLst/>
                <a:latin typeface="Gilroy"/>
              </a:rPr>
              <a:t>Agile-</a:t>
            </a:r>
            <a:r>
              <a:rPr lang="ru-RU" b="0" i="0" dirty="0" err="1">
                <a:solidFill>
                  <a:srgbClr val="000000"/>
                </a:solidFill>
                <a:effectLst/>
                <a:latin typeface="Gilroy"/>
              </a:rPr>
              <a:t>методологія</a:t>
            </a:r>
            <a:r>
              <a:rPr lang="ru-RU" b="0" i="0" dirty="0">
                <a:solidFill>
                  <a:srgbClr val="000000"/>
                </a:solidFill>
                <a:effectLst/>
                <a:latin typeface="Gilroy"/>
              </a:rPr>
              <a:t> </a:t>
            </a:r>
            <a:r>
              <a:rPr lang="ru-RU" b="0" i="0" dirty="0" err="1">
                <a:solidFill>
                  <a:srgbClr val="000000"/>
                </a:solidFill>
                <a:effectLst/>
                <a:latin typeface="Gilroy"/>
              </a:rPr>
              <a:t>враховує</a:t>
            </a:r>
            <a:r>
              <a:rPr lang="ru-RU" b="0" i="0" dirty="0">
                <a:solidFill>
                  <a:srgbClr val="000000"/>
                </a:solidFill>
                <a:effectLst/>
                <a:latin typeface="Gilroy"/>
              </a:rPr>
              <a:t>, </a:t>
            </a:r>
            <a:r>
              <a:rPr lang="ru-RU" b="0" i="0" dirty="0" err="1">
                <a:solidFill>
                  <a:srgbClr val="000000"/>
                </a:solidFill>
                <a:effectLst/>
                <a:latin typeface="Gilroy"/>
              </a:rPr>
              <a:t>що</a:t>
            </a:r>
            <a:r>
              <a:rPr lang="ru-RU" b="0" i="0" dirty="0">
                <a:solidFill>
                  <a:srgbClr val="000000"/>
                </a:solidFill>
                <a:effectLst/>
                <a:latin typeface="Gilroy"/>
              </a:rPr>
              <a:t> </a:t>
            </a:r>
            <a:r>
              <a:rPr lang="ru-RU" b="0" i="0" dirty="0" err="1">
                <a:solidFill>
                  <a:srgbClr val="000000"/>
                </a:solidFill>
                <a:effectLst/>
                <a:latin typeface="Gilroy"/>
              </a:rPr>
              <a:t>вимоги</a:t>
            </a:r>
            <a:r>
              <a:rPr lang="ru-RU" b="0" i="0" dirty="0">
                <a:solidFill>
                  <a:srgbClr val="000000"/>
                </a:solidFill>
                <a:effectLst/>
                <a:latin typeface="Gilroy"/>
              </a:rPr>
              <a:t> та </a:t>
            </a:r>
            <a:r>
              <a:rPr lang="ru-RU" b="0" i="0" dirty="0" err="1">
                <a:solidFill>
                  <a:srgbClr val="000000"/>
                </a:solidFill>
                <a:effectLst/>
                <a:latin typeface="Gilroy"/>
              </a:rPr>
              <a:t>пріоритети</a:t>
            </a:r>
            <a:r>
              <a:rPr lang="ru-RU" b="0" i="0" dirty="0">
                <a:solidFill>
                  <a:srgbClr val="000000"/>
                </a:solidFill>
                <a:effectLst/>
                <a:latin typeface="Gilroy"/>
              </a:rPr>
              <a:t> </a:t>
            </a:r>
            <a:r>
              <a:rPr lang="ru-RU" b="0" i="0" dirty="0" err="1">
                <a:solidFill>
                  <a:srgbClr val="000000"/>
                </a:solidFill>
                <a:effectLst/>
                <a:latin typeface="Gilroy"/>
              </a:rPr>
              <a:t>можуть</a:t>
            </a:r>
            <a:r>
              <a:rPr lang="ru-RU" b="0" i="0" dirty="0">
                <a:solidFill>
                  <a:srgbClr val="000000"/>
                </a:solidFill>
                <a:effectLst/>
                <a:latin typeface="Gilroy"/>
              </a:rPr>
              <a:t> </a:t>
            </a:r>
            <a:r>
              <a:rPr lang="ru-RU" b="0" i="0" dirty="0" err="1">
                <a:solidFill>
                  <a:srgbClr val="000000"/>
                </a:solidFill>
                <a:effectLst/>
                <a:latin typeface="Gilroy"/>
              </a:rPr>
              <a:t>змінюватися</a:t>
            </a:r>
            <a:r>
              <a:rPr lang="ru-RU" b="0" i="0" dirty="0">
                <a:solidFill>
                  <a:srgbClr val="000000"/>
                </a:solidFill>
                <a:effectLst/>
                <a:latin typeface="Gilroy"/>
              </a:rPr>
              <a:t> в </a:t>
            </a:r>
            <a:r>
              <a:rPr lang="ru-RU" b="0" i="0" dirty="0" err="1">
                <a:solidFill>
                  <a:srgbClr val="000000"/>
                </a:solidFill>
                <a:effectLst/>
                <a:latin typeface="Gilroy"/>
              </a:rPr>
              <a:t>ході</a:t>
            </a:r>
            <a:r>
              <a:rPr lang="ru-RU" b="0" i="0" dirty="0">
                <a:solidFill>
                  <a:srgbClr val="000000"/>
                </a:solidFill>
                <a:effectLst/>
                <a:latin typeface="Gilroy"/>
              </a:rPr>
              <a:t> проекту.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дозволяє</a:t>
            </a:r>
            <a:r>
              <a:rPr lang="ru-RU" b="0" i="0" dirty="0">
                <a:solidFill>
                  <a:srgbClr val="000000"/>
                </a:solidFill>
                <a:effectLst/>
                <a:latin typeface="Gilroy"/>
              </a:rPr>
              <a:t> </a:t>
            </a:r>
            <a:r>
              <a:rPr lang="ru-RU" b="0" i="0" dirty="0" err="1">
                <a:solidFill>
                  <a:srgbClr val="000000"/>
                </a:solidFill>
                <a:effectLst/>
                <a:latin typeface="Gilroy"/>
              </a:rPr>
              <a:t>вносити</a:t>
            </a:r>
            <a:r>
              <a:rPr lang="ru-RU" b="0" i="0" dirty="0">
                <a:solidFill>
                  <a:srgbClr val="000000"/>
                </a:solidFill>
                <a:effectLst/>
                <a:latin typeface="Gilroy"/>
              </a:rPr>
              <a:t> </a:t>
            </a:r>
            <a:r>
              <a:rPr lang="ru-RU" b="0" i="0" dirty="0" err="1">
                <a:solidFill>
                  <a:srgbClr val="000000"/>
                </a:solidFill>
                <a:effectLst/>
                <a:latin typeface="Gilroy"/>
              </a:rPr>
              <a:t>корективи</a:t>
            </a:r>
            <a:r>
              <a:rPr lang="ru-RU" b="0" i="0" dirty="0">
                <a:solidFill>
                  <a:srgbClr val="000000"/>
                </a:solidFill>
                <a:effectLst/>
                <a:latin typeface="Gilroy"/>
              </a:rPr>
              <a:t> </a:t>
            </a:r>
            <a:r>
              <a:rPr lang="ru-RU" b="0" i="0" dirty="0" err="1">
                <a:solidFill>
                  <a:srgbClr val="000000"/>
                </a:solidFill>
                <a:effectLst/>
                <a:latin typeface="Gilroy"/>
              </a:rPr>
              <a:t>наприкінці</a:t>
            </a:r>
            <a:r>
              <a:rPr lang="ru-RU" b="0" i="0" dirty="0">
                <a:solidFill>
                  <a:srgbClr val="000000"/>
                </a:solidFill>
                <a:effectLst/>
                <a:latin typeface="Gilroy"/>
              </a:rPr>
              <a:t> кожного спринту.</a:t>
            </a:r>
          </a:p>
          <a:p>
            <a:pPr algn="l">
              <a:buFont typeface="Arial" panose="020B0604020202020204" pitchFamily="34" charset="0"/>
              <a:buChar char="•"/>
            </a:pPr>
            <a:r>
              <a:rPr lang="ru-RU" b="0" i="0" dirty="0" err="1">
                <a:solidFill>
                  <a:srgbClr val="000000"/>
                </a:solidFill>
                <a:effectLst/>
                <a:latin typeface="Gilroy"/>
              </a:rPr>
              <a:t>Методологія</a:t>
            </a:r>
            <a:r>
              <a:rPr lang="ru-RU" b="0" i="0" dirty="0">
                <a:solidFill>
                  <a:srgbClr val="000000"/>
                </a:solidFill>
                <a:effectLst/>
                <a:latin typeface="Gilroy"/>
              </a:rPr>
              <a:t> </a:t>
            </a:r>
            <a:r>
              <a:rPr lang="ru-RU" b="0" i="0" dirty="0" err="1">
                <a:solidFill>
                  <a:srgbClr val="000000"/>
                </a:solidFill>
                <a:effectLst/>
                <a:latin typeface="Gilroy"/>
              </a:rPr>
              <a:t>сприяє</a:t>
            </a:r>
            <a:r>
              <a:rPr lang="ru-RU" b="0" i="0" dirty="0">
                <a:solidFill>
                  <a:srgbClr val="000000"/>
                </a:solidFill>
                <a:effectLst/>
                <a:latin typeface="Gilroy"/>
              </a:rPr>
              <a:t> </a:t>
            </a:r>
            <a:r>
              <a:rPr lang="ru-RU" b="0" i="0" dirty="0" err="1">
                <a:solidFill>
                  <a:srgbClr val="000000"/>
                </a:solidFill>
                <a:effectLst/>
                <a:latin typeface="Gilroy"/>
              </a:rPr>
              <a:t>співпраці</a:t>
            </a:r>
            <a:r>
              <a:rPr lang="ru-RU" b="0" i="0" dirty="0">
                <a:solidFill>
                  <a:srgbClr val="000000"/>
                </a:solidFill>
                <a:effectLst/>
                <a:latin typeface="Gilroy"/>
              </a:rPr>
              <a:t> </a:t>
            </a:r>
            <a:r>
              <a:rPr lang="ru-RU" b="0" i="0" dirty="0" err="1">
                <a:solidFill>
                  <a:srgbClr val="000000"/>
                </a:solidFill>
                <a:effectLst/>
                <a:latin typeface="Gilroy"/>
              </a:rPr>
              <a:t>між</a:t>
            </a:r>
            <a:r>
              <a:rPr lang="ru-RU" b="0" i="0" dirty="0">
                <a:solidFill>
                  <a:srgbClr val="000000"/>
                </a:solidFill>
                <a:effectLst/>
                <a:latin typeface="Gilroy"/>
              </a:rPr>
              <a:t> командами. </a:t>
            </a:r>
            <a:r>
              <a:rPr lang="ru-RU" b="0" i="0" dirty="0" err="1">
                <a:solidFill>
                  <a:srgbClr val="000000"/>
                </a:solidFill>
                <a:effectLst/>
                <a:latin typeface="Gilroy"/>
              </a:rPr>
              <a:t>Розробники</a:t>
            </a:r>
            <a:r>
              <a:rPr lang="ru-RU" b="0" i="0" dirty="0">
                <a:solidFill>
                  <a:srgbClr val="000000"/>
                </a:solidFill>
                <a:effectLst/>
                <a:latin typeface="Gilroy"/>
              </a:rPr>
              <a:t> та </a:t>
            </a:r>
            <a:r>
              <a:rPr lang="ru-RU" b="0" i="0" dirty="0" err="1">
                <a:solidFill>
                  <a:srgbClr val="000000"/>
                </a:solidFill>
                <a:effectLst/>
                <a:latin typeface="Gilroy"/>
              </a:rPr>
              <a:t>дизайнери</a:t>
            </a:r>
            <a:r>
              <a:rPr lang="ru-RU" b="0" i="0" dirty="0">
                <a:solidFill>
                  <a:srgbClr val="000000"/>
                </a:solidFill>
                <a:effectLst/>
                <a:latin typeface="Gilroy"/>
              </a:rPr>
              <a:t> </a:t>
            </a:r>
            <a:r>
              <a:rPr lang="ru-RU" b="0" i="0" dirty="0" err="1">
                <a:solidFill>
                  <a:srgbClr val="000000"/>
                </a:solidFill>
                <a:effectLst/>
                <a:latin typeface="Gilroy"/>
              </a:rPr>
              <a:t>працюють</a:t>
            </a:r>
            <a:r>
              <a:rPr lang="ru-RU" b="0" i="0" dirty="0">
                <a:solidFill>
                  <a:srgbClr val="000000"/>
                </a:solidFill>
                <a:effectLst/>
                <a:latin typeface="Gilroy"/>
              </a:rPr>
              <a:t> у </a:t>
            </a:r>
            <a:r>
              <a:rPr lang="ru-RU" b="0" i="0" dirty="0" err="1">
                <a:solidFill>
                  <a:srgbClr val="000000"/>
                </a:solidFill>
                <a:effectLst/>
                <a:latin typeface="Gilroy"/>
              </a:rPr>
              <a:t>тісному</a:t>
            </a:r>
            <a:r>
              <a:rPr lang="ru-RU" b="0" i="0" dirty="0">
                <a:solidFill>
                  <a:srgbClr val="000000"/>
                </a:solidFill>
                <a:effectLst/>
                <a:latin typeface="Gilroy"/>
              </a:rPr>
              <a:t> </a:t>
            </a:r>
            <a:r>
              <a:rPr lang="ru-RU" b="0" i="0" dirty="0" err="1">
                <a:solidFill>
                  <a:srgbClr val="000000"/>
                </a:solidFill>
                <a:effectLst/>
                <a:latin typeface="Gilroy"/>
              </a:rPr>
              <a:t>контакті</a:t>
            </a:r>
            <a:r>
              <a:rPr lang="ru-RU" b="0" i="0" dirty="0">
                <a:solidFill>
                  <a:srgbClr val="000000"/>
                </a:solidFill>
                <a:effectLst/>
                <a:latin typeface="Gilroy"/>
              </a:rPr>
              <a:t>, </a:t>
            </a:r>
            <a:r>
              <a:rPr lang="ru-RU" b="0" i="0" dirty="0" err="1">
                <a:solidFill>
                  <a:srgbClr val="000000"/>
                </a:solidFill>
                <a:effectLst/>
                <a:latin typeface="Gilroy"/>
              </a:rPr>
              <a:t>спілкуються</a:t>
            </a:r>
            <a:r>
              <a:rPr lang="ru-RU" b="0" i="0" dirty="0">
                <a:solidFill>
                  <a:srgbClr val="000000"/>
                </a:solidFill>
                <a:effectLst/>
                <a:latin typeface="Gilroy"/>
              </a:rPr>
              <a:t> </a:t>
            </a:r>
            <a:r>
              <a:rPr lang="ru-RU" b="0" i="0" dirty="0" err="1">
                <a:solidFill>
                  <a:srgbClr val="000000"/>
                </a:solidFill>
                <a:effectLst/>
                <a:latin typeface="Gilroy"/>
              </a:rPr>
              <a:t>між</a:t>
            </a:r>
            <a:r>
              <a:rPr lang="ru-RU" b="0" i="0" dirty="0">
                <a:solidFill>
                  <a:srgbClr val="000000"/>
                </a:solidFill>
                <a:effectLst/>
                <a:latin typeface="Gilroy"/>
              </a:rPr>
              <a:t> собою та </a:t>
            </a:r>
            <a:r>
              <a:rPr lang="ru-RU" b="0" i="0" dirty="0" err="1">
                <a:solidFill>
                  <a:srgbClr val="000000"/>
                </a:solidFill>
                <a:effectLst/>
                <a:latin typeface="Gilroy"/>
              </a:rPr>
              <a:t>колективно</a:t>
            </a:r>
            <a:r>
              <a:rPr lang="ru-RU" b="0" i="0" dirty="0">
                <a:solidFill>
                  <a:srgbClr val="000000"/>
                </a:solidFill>
                <a:effectLst/>
                <a:latin typeface="Gilroy"/>
              </a:rPr>
              <a:t> </a:t>
            </a:r>
            <a:r>
              <a:rPr lang="ru-RU" b="0" i="0" dirty="0" err="1">
                <a:solidFill>
                  <a:srgbClr val="000000"/>
                </a:solidFill>
                <a:effectLst/>
                <a:latin typeface="Gilroy"/>
              </a:rPr>
              <a:t>приймають</a:t>
            </a:r>
            <a:r>
              <a:rPr lang="ru-RU" b="0" i="0" dirty="0">
                <a:solidFill>
                  <a:srgbClr val="000000"/>
                </a:solidFill>
                <a:effectLst/>
                <a:latin typeface="Gilroy"/>
              </a:rPr>
              <a:t> </a:t>
            </a:r>
            <a:r>
              <a:rPr lang="ru-RU" b="0" i="0" dirty="0" err="1">
                <a:solidFill>
                  <a:srgbClr val="000000"/>
                </a:solidFill>
                <a:effectLst/>
                <a:latin typeface="Gilroy"/>
              </a:rPr>
              <a:t>рішення</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Забезпечує</a:t>
            </a:r>
            <a:r>
              <a:rPr lang="ru-RU" b="0" i="0" dirty="0">
                <a:solidFill>
                  <a:srgbClr val="000000"/>
                </a:solidFill>
                <a:effectLst/>
                <a:latin typeface="Gilroy"/>
              </a:rPr>
              <a:t> </a:t>
            </a:r>
            <a:r>
              <a:rPr lang="ru-RU" b="0" i="0" dirty="0" err="1">
                <a:solidFill>
                  <a:srgbClr val="000000"/>
                </a:solidFill>
                <a:effectLst/>
                <a:latin typeface="Gilroy"/>
              </a:rPr>
              <a:t>тестування</a:t>
            </a:r>
            <a:r>
              <a:rPr lang="ru-RU" b="0" i="0" dirty="0">
                <a:solidFill>
                  <a:srgbClr val="000000"/>
                </a:solidFill>
                <a:effectLst/>
                <a:latin typeface="Gilroy"/>
              </a:rPr>
              <a:t> та </a:t>
            </a:r>
            <a:r>
              <a:rPr lang="ru-RU" b="0" i="0" dirty="0" err="1">
                <a:solidFill>
                  <a:srgbClr val="000000"/>
                </a:solidFill>
                <a:effectLst/>
                <a:latin typeface="Gilroy"/>
              </a:rPr>
              <a:t>оцінку</a:t>
            </a:r>
            <a:r>
              <a:rPr lang="ru-RU" b="0" i="0" dirty="0">
                <a:solidFill>
                  <a:srgbClr val="000000"/>
                </a:solidFill>
                <a:effectLst/>
                <a:latin typeface="Gilroy"/>
              </a:rPr>
              <a:t> </a:t>
            </a:r>
            <a:r>
              <a:rPr lang="ru-RU" b="0" i="0" dirty="0" err="1">
                <a:solidFill>
                  <a:srgbClr val="000000"/>
                </a:solidFill>
                <a:effectLst/>
                <a:latin typeface="Gilroy"/>
              </a:rPr>
              <a:t>якості</a:t>
            </a:r>
            <a:r>
              <a:rPr lang="ru-RU" b="0" i="0" dirty="0">
                <a:solidFill>
                  <a:srgbClr val="000000"/>
                </a:solidFill>
                <a:effectLst/>
                <a:latin typeface="Gilroy"/>
              </a:rPr>
              <a:t> </a:t>
            </a:r>
            <a:r>
              <a:rPr lang="ru-RU" b="0" i="0" dirty="0" err="1">
                <a:solidFill>
                  <a:srgbClr val="000000"/>
                </a:solidFill>
                <a:effectLst/>
                <a:latin typeface="Gilroy"/>
              </a:rPr>
              <a:t>протягом</a:t>
            </a:r>
            <a:r>
              <a:rPr lang="ru-RU" b="0" i="0" dirty="0">
                <a:solidFill>
                  <a:srgbClr val="000000"/>
                </a:solidFill>
                <a:effectLst/>
                <a:latin typeface="Gilroy"/>
              </a:rPr>
              <a:t> </a:t>
            </a:r>
            <a:r>
              <a:rPr lang="ru-RU" b="0" i="0" dirty="0" err="1">
                <a:solidFill>
                  <a:srgbClr val="000000"/>
                </a:solidFill>
                <a:effectLst/>
                <a:latin typeface="Gilroy"/>
              </a:rPr>
              <a:t>усього</a:t>
            </a:r>
            <a:r>
              <a:rPr lang="ru-RU" b="0" i="0" dirty="0">
                <a:solidFill>
                  <a:srgbClr val="000000"/>
                </a:solidFill>
                <a:effectLst/>
                <a:latin typeface="Gilroy"/>
              </a:rPr>
              <a:t> </a:t>
            </a:r>
            <a:r>
              <a:rPr lang="ru-RU" b="0" i="0" dirty="0" err="1">
                <a:solidFill>
                  <a:srgbClr val="000000"/>
                </a:solidFill>
                <a:effectLst/>
                <a:latin typeface="Gilroy"/>
              </a:rPr>
              <a:t>процесу</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а не </a:t>
            </a:r>
            <a:r>
              <a:rPr lang="ru-RU" b="0" i="0" dirty="0" err="1">
                <a:solidFill>
                  <a:srgbClr val="000000"/>
                </a:solidFill>
                <a:effectLst/>
                <a:latin typeface="Gilroy"/>
              </a:rPr>
              <a:t>лише</a:t>
            </a:r>
            <a:r>
              <a:rPr lang="ru-RU" b="0" i="0" dirty="0">
                <a:solidFill>
                  <a:srgbClr val="000000"/>
                </a:solidFill>
                <a:effectLst/>
                <a:latin typeface="Gilroy"/>
              </a:rPr>
              <a:t> </a:t>
            </a:r>
            <a:r>
              <a:rPr lang="ru-RU" b="0" i="0" dirty="0" err="1">
                <a:solidFill>
                  <a:srgbClr val="000000"/>
                </a:solidFill>
                <a:effectLst/>
                <a:latin typeface="Gilroy"/>
              </a:rPr>
              <a:t>наприкінці</a:t>
            </a:r>
            <a:r>
              <a:rPr lang="ru-RU" b="0" i="0" dirty="0">
                <a:solidFill>
                  <a:srgbClr val="000000"/>
                </a:solidFill>
                <a:effectLst/>
                <a:latin typeface="Gilroy"/>
              </a:rPr>
              <a:t>.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допомагає</a:t>
            </a:r>
            <a:r>
              <a:rPr lang="ru-RU" b="0" i="0" dirty="0">
                <a:solidFill>
                  <a:srgbClr val="000000"/>
                </a:solidFill>
                <a:effectLst/>
                <a:latin typeface="Gilroy"/>
              </a:rPr>
              <a:t> </a:t>
            </a:r>
            <a:r>
              <a:rPr lang="ru-RU" b="0" i="0" dirty="0" err="1">
                <a:solidFill>
                  <a:srgbClr val="000000"/>
                </a:solidFill>
                <a:effectLst/>
                <a:latin typeface="Gilroy"/>
              </a:rPr>
              <a:t>усувати</a:t>
            </a:r>
            <a:r>
              <a:rPr lang="ru-RU" b="0" i="0" dirty="0">
                <a:solidFill>
                  <a:srgbClr val="000000"/>
                </a:solidFill>
                <a:effectLst/>
                <a:latin typeface="Gilroy"/>
              </a:rPr>
              <a:t> </a:t>
            </a:r>
            <a:r>
              <a:rPr lang="ru-RU" b="0" i="0" dirty="0" err="1">
                <a:solidFill>
                  <a:srgbClr val="000000"/>
                </a:solidFill>
                <a:effectLst/>
                <a:latin typeface="Gilroy"/>
              </a:rPr>
              <a:t>помилки</a:t>
            </a:r>
            <a:r>
              <a:rPr lang="ru-RU" b="0" i="0" dirty="0">
                <a:solidFill>
                  <a:srgbClr val="000000"/>
                </a:solidFill>
                <a:effectLst/>
                <a:latin typeface="Gilroy"/>
              </a:rPr>
              <a:t> на </a:t>
            </a:r>
            <a:r>
              <a:rPr lang="ru-RU" b="0" i="0" dirty="0" err="1">
                <a:solidFill>
                  <a:srgbClr val="000000"/>
                </a:solidFill>
                <a:effectLst/>
                <a:latin typeface="Gilroy"/>
              </a:rPr>
              <a:t>ранніх</a:t>
            </a:r>
            <a:r>
              <a:rPr lang="ru-RU" b="0" i="0" dirty="0">
                <a:solidFill>
                  <a:srgbClr val="000000"/>
                </a:solidFill>
                <a:effectLst/>
                <a:latin typeface="Gilroy"/>
              </a:rPr>
              <a:t> </a:t>
            </a:r>
            <a:r>
              <a:rPr lang="ru-RU" b="0" i="0" dirty="0" err="1">
                <a:solidFill>
                  <a:srgbClr val="000000"/>
                </a:solidFill>
                <a:effectLst/>
                <a:latin typeface="Gilroy"/>
              </a:rPr>
              <a:t>етапах</a:t>
            </a:r>
            <a:r>
              <a:rPr lang="ru-RU" b="0" i="0" dirty="0">
                <a:solidFill>
                  <a:srgbClr val="000000"/>
                </a:solidFill>
                <a:effectLst/>
                <a:latin typeface="Gilroy"/>
              </a:rPr>
              <a:t> та </a:t>
            </a:r>
            <a:r>
              <a:rPr lang="ru-RU" b="0" i="0" dirty="0" err="1">
                <a:solidFill>
                  <a:srgbClr val="000000"/>
                </a:solidFill>
                <a:effectLst/>
                <a:latin typeface="Gilroy"/>
              </a:rPr>
              <a:t>швидко</a:t>
            </a:r>
            <a:r>
              <a:rPr lang="ru-RU" b="0" i="0" dirty="0">
                <a:solidFill>
                  <a:srgbClr val="000000"/>
                </a:solidFill>
                <a:effectLst/>
                <a:latin typeface="Gilroy"/>
              </a:rPr>
              <a:t> </a:t>
            </a:r>
            <a:r>
              <a:rPr lang="ru-RU" b="0" i="0" dirty="0" err="1">
                <a:solidFill>
                  <a:srgbClr val="000000"/>
                </a:solidFill>
                <a:effectLst/>
                <a:latin typeface="Gilroy"/>
              </a:rPr>
              <a:t>створювати</a:t>
            </a:r>
            <a:r>
              <a:rPr lang="ru-RU" b="0" i="0" dirty="0">
                <a:solidFill>
                  <a:srgbClr val="000000"/>
                </a:solidFill>
                <a:effectLst/>
                <a:latin typeface="Gilroy"/>
              </a:rPr>
              <a:t> </a:t>
            </a:r>
            <a:r>
              <a:rPr lang="ru-RU" b="0" i="0" dirty="0" err="1">
                <a:solidFill>
                  <a:srgbClr val="000000"/>
                </a:solidFill>
                <a:effectLst/>
                <a:latin typeface="Gilroy"/>
              </a:rPr>
              <a:t>якісне</a:t>
            </a:r>
            <a:r>
              <a:rPr lang="ru-RU" b="0" i="0" dirty="0">
                <a:solidFill>
                  <a:srgbClr val="000000"/>
                </a:solidFill>
                <a:effectLst/>
                <a:latin typeface="Gilroy"/>
              </a:rPr>
              <a:t> ПЗ.</a:t>
            </a:r>
          </a:p>
          <a:p>
            <a:pPr algn="l">
              <a:buFont typeface="Arial" panose="020B0604020202020204" pitchFamily="34" charset="0"/>
              <a:buChar char="•"/>
            </a:pPr>
            <a:r>
              <a:rPr lang="ru-RU" b="0" i="0" dirty="0" err="1">
                <a:solidFill>
                  <a:srgbClr val="000000"/>
                </a:solidFill>
                <a:effectLst/>
                <a:latin typeface="Gilroy"/>
              </a:rPr>
              <a:t>Документація</a:t>
            </a:r>
            <a:r>
              <a:rPr lang="ru-RU" b="0" i="0" dirty="0">
                <a:solidFill>
                  <a:srgbClr val="000000"/>
                </a:solidFill>
                <a:effectLst/>
                <a:latin typeface="Gilroy"/>
              </a:rPr>
              <a:t> </a:t>
            </a:r>
            <a:r>
              <a:rPr lang="ru-RU" b="0" i="0" dirty="0" err="1">
                <a:solidFill>
                  <a:srgbClr val="000000"/>
                </a:solidFill>
                <a:effectLst/>
                <a:latin typeface="Gilroy"/>
              </a:rPr>
              <a:t>цінується</a:t>
            </a:r>
            <a:r>
              <a:rPr lang="ru-RU" b="0" i="0" dirty="0">
                <a:solidFill>
                  <a:srgbClr val="000000"/>
                </a:solidFill>
                <a:effectLst/>
                <a:latin typeface="Gilroy"/>
              </a:rPr>
              <a:t>, але вона не </a:t>
            </a:r>
            <a:r>
              <a:rPr lang="ru-RU" b="0" i="0" dirty="0" err="1">
                <a:solidFill>
                  <a:srgbClr val="000000"/>
                </a:solidFill>
                <a:effectLst/>
                <a:latin typeface="Gilroy"/>
              </a:rPr>
              <a:t>така</a:t>
            </a:r>
            <a:r>
              <a:rPr lang="ru-RU" b="0" i="0" dirty="0">
                <a:solidFill>
                  <a:srgbClr val="000000"/>
                </a:solidFill>
                <a:effectLst/>
                <a:latin typeface="Gilroy"/>
              </a:rPr>
              <a:t> </a:t>
            </a:r>
            <a:r>
              <a:rPr lang="ru-RU" b="0" i="0" dirty="0" err="1">
                <a:solidFill>
                  <a:srgbClr val="000000"/>
                </a:solidFill>
                <a:effectLst/>
                <a:latin typeface="Gilroy"/>
              </a:rPr>
              <a:t>важлива</a:t>
            </a:r>
            <a:r>
              <a:rPr lang="ru-RU" b="0" i="0" dirty="0">
                <a:solidFill>
                  <a:srgbClr val="000000"/>
                </a:solidFill>
                <a:effectLst/>
                <a:latin typeface="Gilroy"/>
              </a:rPr>
              <a:t>, як </a:t>
            </a:r>
            <a:r>
              <a:rPr lang="ru-RU" b="0" i="0" dirty="0" err="1">
                <a:solidFill>
                  <a:srgbClr val="000000"/>
                </a:solidFill>
                <a:effectLst/>
                <a:latin typeface="Gilroy"/>
              </a:rPr>
              <a:t>розробка</a:t>
            </a:r>
            <a:r>
              <a:rPr lang="ru-RU" b="0" i="0" dirty="0">
                <a:solidFill>
                  <a:srgbClr val="000000"/>
                </a:solidFill>
                <a:effectLst/>
                <a:latin typeface="Gilroy"/>
              </a:rPr>
              <a:t> </a:t>
            </a:r>
            <a:r>
              <a:rPr lang="ru-RU" b="0" i="0" dirty="0" err="1">
                <a:solidFill>
                  <a:srgbClr val="000000"/>
                </a:solidFill>
                <a:effectLst/>
                <a:latin typeface="Gilroy"/>
              </a:rPr>
              <a:t>якісної</a:t>
            </a:r>
            <a:r>
              <a:rPr lang="ru-RU" b="0" i="0" dirty="0">
                <a:solidFill>
                  <a:srgbClr val="000000"/>
                </a:solidFill>
                <a:effectLst/>
                <a:latin typeface="Gilroy"/>
              </a:rPr>
              <a:t> </a:t>
            </a:r>
            <a:r>
              <a:rPr lang="ru-RU" b="0" i="0" dirty="0" err="1">
                <a:solidFill>
                  <a:srgbClr val="000000"/>
                </a:solidFill>
                <a:effectLst/>
                <a:latin typeface="Gilroy"/>
              </a:rPr>
              <a:t>програми</a:t>
            </a:r>
            <a:r>
              <a:rPr lang="ru-RU" b="0" i="0" dirty="0">
                <a:solidFill>
                  <a:srgbClr val="000000"/>
                </a:solidFill>
                <a:effectLst/>
                <a:latin typeface="Gilroy"/>
              </a:rPr>
              <a:t>, яка </a:t>
            </a:r>
            <a:r>
              <a:rPr lang="ru-RU" b="0" i="0" dirty="0" err="1">
                <a:solidFill>
                  <a:srgbClr val="000000"/>
                </a:solidFill>
                <a:effectLst/>
                <a:latin typeface="Gilroy"/>
              </a:rPr>
              <a:t>представлятиме</a:t>
            </a:r>
            <a:r>
              <a:rPr lang="ru-RU" b="0" i="0" dirty="0">
                <a:solidFill>
                  <a:srgbClr val="000000"/>
                </a:solidFill>
                <a:effectLst/>
                <a:latin typeface="Gilroy"/>
              </a:rPr>
              <a:t> </a:t>
            </a:r>
            <a:r>
              <a:rPr lang="ru-RU" b="0" i="0" dirty="0" err="1">
                <a:solidFill>
                  <a:srgbClr val="000000"/>
                </a:solidFill>
                <a:effectLst/>
                <a:latin typeface="Gilroy"/>
              </a:rPr>
              <a:t>цінність</a:t>
            </a:r>
            <a:r>
              <a:rPr lang="ru-RU" b="0" i="0" dirty="0">
                <a:solidFill>
                  <a:srgbClr val="000000"/>
                </a:solidFill>
                <a:effectLst/>
                <a:latin typeface="Gilroy"/>
              </a:rPr>
              <a:t> для </a:t>
            </a:r>
            <a:r>
              <a:rPr lang="ru-RU" b="0" i="0" dirty="0" err="1">
                <a:solidFill>
                  <a:srgbClr val="000000"/>
                </a:solidFill>
                <a:effectLst/>
                <a:latin typeface="Gilroy"/>
              </a:rPr>
              <a:t>користувача</a:t>
            </a:r>
            <a:r>
              <a:rPr lang="ru-RU" b="0" i="0" dirty="0">
                <a:solidFill>
                  <a:srgbClr val="000000"/>
                </a:solidFill>
                <a:effectLst/>
                <a:latin typeface="Gilroy"/>
              </a:rPr>
              <a:t>.</a:t>
            </a:r>
          </a:p>
          <a:p>
            <a:pPr marL="0" indent="0" algn="l">
              <a:buNone/>
            </a:pPr>
            <a:endParaRPr lang="ru-RU" b="0" i="0" dirty="0">
              <a:solidFill>
                <a:srgbClr val="000000"/>
              </a:solidFill>
              <a:effectLst/>
              <a:latin typeface="Gilroy"/>
            </a:endParaRPr>
          </a:p>
          <a:p>
            <a:pPr marL="0" indent="0" algn="l">
              <a:buNone/>
            </a:pPr>
            <a:r>
              <a:rPr lang="ru-RU" b="1" i="0" dirty="0" err="1">
                <a:solidFill>
                  <a:srgbClr val="000000"/>
                </a:solidFill>
                <a:effectLst/>
                <a:latin typeface="Gilroy"/>
              </a:rPr>
              <a:t>Мінуси</a:t>
            </a:r>
            <a:endParaRPr lang="ru-RU" b="1" i="0" dirty="0">
              <a:solidFill>
                <a:srgbClr val="000000"/>
              </a:solidFill>
              <a:effectLst/>
              <a:latin typeface="Gilroy"/>
            </a:endParaRPr>
          </a:p>
          <a:p>
            <a:pPr algn="l">
              <a:buFont typeface="Arial" panose="020B0604020202020204" pitchFamily="34" charset="0"/>
              <a:buChar char="•"/>
            </a:pPr>
            <a:r>
              <a:rPr lang="ru-RU" b="0" i="0" dirty="0" err="1">
                <a:solidFill>
                  <a:srgbClr val="000000"/>
                </a:solidFill>
                <a:effectLst/>
                <a:latin typeface="Gilroy"/>
              </a:rPr>
              <a:t>Гнучкий</a:t>
            </a:r>
            <a:r>
              <a:rPr lang="ru-RU" b="0" i="0" dirty="0">
                <a:solidFill>
                  <a:srgbClr val="000000"/>
                </a:solidFill>
                <a:effectLst/>
                <a:latin typeface="Gilroy"/>
              </a:rPr>
              <a:t> характер </a:t>
            </a:r>
            <a:r>
              <a:rPr lang="ru-RU" b="0" i="0" dirty="0" err="1">
                <a:solidFill>
                  <a:srgbClr val="000000"/>
                </a:solidFill>
                <a:effectLst/>
                <a:latin typeface="Gilroy"/>
              </a:rPr>
              <a:t>моделі</a:t>
            </a:r>
            <a:r>
              <a:rPr lang="ru-RU" b="0" i="0" dirty="0">
                <a:solidFill>
                  <a:srgbClr val="000000"/>
                </a:solidFill>
                <a:effectLst/>
                <a:latin typeface="Gilroy"/>
              </a:rPr>
              <a:t> </a:t>
            </a:r>
            <a:r>
              <a:rPr lang="ru-RU" b="0" i="0" dirty="0" err="1">
                <a:solidFill>
                  <a:srgbClr val="000000"/>
                </a:solidFill>
                <a:effectLst/>
                <a:latin typeface="Gilroy"/>
              </a:rPr>
              <a:t>ускладнює</a:t>
            </a:r>
            <a:r>
              <a:rPr lang="ru-RU" b="0" i="0" dirty="0">
                <a:solidFill>
                  <a:srgbClr val="000000"/>
                </a:solidFill>
                <a:effectLst/>
                <a:latin typeface="Gilroy"/>
              </a:rPr>
              <a:t> </a:t>
            </a:r>
            <a:r>
              <a:rPr lang="ru-RU" b="0" i="0" dirty="0" err="1">
                <a:solidFill>
                  <a:srgbClr val="000000"/>
                </a:solidFill>
                <a:effectLst/>
                <a:latin typeface="Gilroy"/>
              </a:rPr>
              <a:t>оцінку</a:t>
            </a:r>
            <a:r>
              <a:rPr lang="ru-RU" b="0" i="0" dirty="0">
                <a:solidFill>
                  <a:srgbClr val="000000"/>
                </a:solidFill>
                <a:effectLst/>
                <a:latin typeface="Gilroy"/>
              </a:rPr>
              <a:t> </a:t>
            </a:r>
            <a:r>
              <a:rPr lang="ru-RU" b="0" i="0" dirty="0" err="1">
                <a:solidFill>
                  <a:srgbClr val="000000"/>
                </a:solidFill>
                <a:effectLst/>
                <a:latin typeface="Gilroy"/>
              </a:rPr>
              <a:t>термінів</a:t>
            </a:r>
            <a:r>
              <a:rPr lang="ru-RU" b="0" i="0" dirty="0">
                <a:solidFill>
                  <a:srgbClr val="000000"/>
                </a:solidFill>
                <a:effectLst/>
                <a:latin typeface="Gilroy"/>
              </a:rPr>
              <a:t> та </a:t>
            </a:r>
            <a:r>
              <a:rPr lang="ru-RU" b="0" i="0" dirty="0" err="1">
                <a:solidFill>
                  <a:srgbClr val="000000"/>
                </a:solidFill>
                <a:effectLst/>
                <a:latin typeface="Gilroy"/>
              </a:rPr>
              <a:t>вартості</a:t>
            </a:r>
            <a:r>
              <a:rPr lang="ru-RU" b="0" i="0" dirty="0">
                <a:solidFill>
                  <a:srgbClr val="000000"/>
                </a:solidFill>
                <a:effectLst/>
                <a:latin typeface="Gilroy"/>
              </a:rPr>
              <a:t> </a:t>
            </a:r>
            <a:r>
              <a:rPr lang="ru-RU" b="0" i="0" dirty="0" err="1">
                <a:solidFill>
                  <a:srgbClr val="000000"/>
                </a:solidFill>
                <a:effectLst/>
                <a:latin typeface="Gilroy"/>
              </a:rPr>
              <a:t>розробки</a:t>
            </a:r>
            <a:r>
              <a:rPr lang="ru-RU" b="0" i="0" dirty="0">
                <a:solidFill>
                  <a:srgbClr val="000000"/>
                </a:solidFill>
                <a:effectLst/>
                <a:latin typeface="Gilroy"/>
              </a:rPr>
              <a:t> на </a:t>
            </a:r>
            <a:r>
              <a:rPr lang="ru-RU" b="0" i="0" dirty="0" err="1">
                <a:solidFill>
                  <a:srgbClr val="000000"/>
                </a:solidFill>
                <a:effectLst/>
                <a:latin typeface="Gilroy"/>
              </a:rPr>
              <a:t>етапі</a:t>
            </a:r>
            <a:r>
              <a:rPr lang="ru-RU" b="0" i="0" dirty="0">
                <a:solidFill>
                  <a:srgbClr val="000000"/>
                </a:solidFill>
                <a:effectLst/>
                <a:latin typeface="Gilroy"/>
              </a:rPr>
              <a:t> </a:t>
            </a:r>
            <a:r>
              <a:rPr lang="ru-RU" b="0" i="0" dirty="0" err="1">
                <a:solidFill>
                  <a:srgbClr val="000000"/>
                </a:solidFill>
                <a:effectLst/>
                <a:latin typeface="Gilroy"/>
              </a:rPr>
              <a:t>планування</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Щоб</a:t>
            </a:r>
            <a:r>
              <a:rPr lang="ru-RU" b="0" i="0" dirty="0">
                <a:solidFill>
                  <a:srgbClr val="000000"/>
                </a:solidFill>
                <a:effectLst/>
                <a:latin typeface="Gilroy"/>
              </a:rPr>
              <a:t> усе </a:t>
            </a:r>
            <a:r>
              <a:rPr lang="ru-RU" b="0" i="0" dirty="0" err="1">
                <a:solidFill>
                  <a:srgbClr val="000000"/>
                </a:solidFill>
                <a:effectLst/>
                <a:latin typeface="Gilroy"/>
              </a:rPr>
              <a:t>пройшло</a:t>
            </a:r>
            <a:r>
              <a:rPr lang="ru-RU" b="0" i="0" dirty="0">
                <a:solidFill>
                  <a:srgbClr val="000000"/>
                </a:solidFill>
                <a:effectLst/>
                <a:latin typeface="Gilroy"/>
              </a:rPr>
              <a:t> гладко, для </a:t>
            </a:r>
            <a:r>
              <a:rPr lang="ru-RU" b="0" i="0" dirty="0" err="1">
                <a:solidFill>
                  <a:srgbClr val="000000"/>
                </a:solidFill>
                <a:effectLst/>
                <a:latin typeface="Gilroy"/>
              </a:rPr>
              <a:t>реалізації</a:t>
            </a:r>
            <a:r>
              <a:rPr lang="ru-RU" b="0" i="0" dirty="0">
                <a:solidFill>
                  <a:srgbClr val="000000"/>
                </a:solidFill>
                <a:effectLst/>
                <a:latin typeface="Gilroy"/>
              </a:rPr>
              <a:t> </a:t>
            </a:r>
            <a:r>
              <a:rPr lang="en-US" b="0" i="0" dirty="0">
                <a:solidFill>
                  <a:srgbClr val="000000"/>
                </a:solidFill>
                <a:effectLst/>
                <a:latin typeface="Gilroy"/>
              </a:rPr>
              <a:t>Agile-</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потрібна</a:t>
            </a:r>
            <a:r>
              <a:rPr lang="ru-RU" b="0" i="0" dirty="0">
                <a:solidFill>
                  <a:srgbClr val="000000"/>
                </a:solidFill>
                <a:effectLst/>
                <a:latin typeface="Gilroy"/>
              </a:rPr>
              <a:t> команда, яка </a:t>
            </a:r>
            <a:r>
              <a:rPr lang="ru-RU" b="0" i="0" dirty="0" err="1">
                <a:solidFill>
                  <a:srgbClr val="000000"/>
                </a:solidFill>
                <a:effectLst/>
                <a:latin typeface="Gilroy"/>
              </a:rPr>
              <a:t>має</a:t>
            </a:r>
            <a:r>
              <a:rPr lang="ru-RU" b="0" i="0" dirty="0">
                <a:solidFill>
                  <a:srgbClr val="000000"/>
                </a:solidFill>
                <a:effectLst/>
                <a:latin typeface="Gilroy"/>
              </a:rPr>
              <a:t> </a:t>
            </a:r>
            <a:r>
              <a:rPr lang="ru-RU" b="0" i="0" dirty="0" err="1">
                <a:solidFill>
                  <a:srgbClr val="000000"/>
                </a:solidFill>
                <a:effectLst/>
                <a:latin typeface="Gilroy"/>
              </a:rPr>
              <a:t>досвід</a:t>
            </a:r>
            <a:r>
              <a:rPr lang="ru-RU" b="0" i="0" dirty="0">
                <a:solidFill>
                  <a:srgbClr val="000000"/>
                </a:solidFill>
                <a:effectLst/>
                <a:latin typeface="Gilroy"/>
              </a:rPr>
              <a:t> </a:t>
            </a:r>
            <a:r>
              <a:rPr lang="ru-RU" b="0" i="0" dirty="0" err="1">
                <a:solidFill>
                  <a:srgbClr val="000000"/>
                </a:solidFill>
                <a:effectLst/>
                <a:latin typeface="Gilroy"/>
              </a:rPr>
              <a:t>спільної</a:t>
            </a:r>
            <a:r>
              <a:rPr lang="ru-RU" b="0" i="0" dirty="0">
                <a:solidFill>
                  <a:srgbClr val="000000"/>
                </a:solidFill>
                <a:effectLst/>
                <a:latin typeface="Gilroy"/>
              </a:rPr>
              <a:t> </a:t>
            </a:r>
            <a:r>
              <a:rPr lang="ru-RU" b="0" i="0" dirty="0" err="1">
                <a:solidFill>
                  <a:srgbClr val="000000"/>
                </a:solidFill>
                <a:effectLst/>
                <a:latin typeface="Gilroy"/>
              </a:rPr>
              <a:t>роботи</a:t>
            </a:r>
            <a:r>
              <a:rPr lang="ru-RU" b="0" i="0" dirty="0">
                <a:solidFill>
                  <a:srgbClr val="000000"/>
                </a:solidFill>
                <a:effectLst/>
                <a:latin typeface="Gilroy"/>
              </a:rPr>
              <a:t>.</a:t>
            </a:r>
          </a:p>
          <a:p>
            <a:pPr algn="l">
              <a:buFont typeface="Arial" panose="020B0604020202020204" pitchFamily="34" charset="0"/>
              <a:buChar char="•"/>
            </a:pPr>
            <a:r>
              <a:rPr lang="ru-RU" b="0" i="0" dirty="0">
                <a:solidFill>
                  <a:srgbClr val="000000"/>
                </a:solidFill>
                <a:effectLst/>
                <a:latin typeface="Gilroy"/>
              </a:rPr>
              <a:t>Для </a:t>
            </a:r>
            <a:r>
              <a:rPr lang="ru-RU" b="0" i="0" dirty="0" err="1">
                <a:solidFill>
                  <a:srgbClr val="000000"/>
                </a:solidFill>
                <a:effectLst/>
                <a:latin typeface="Gilroy"/>
              </a:rPr>
              <a:t>деяких</a:t>
            </a:r>
            <a:r>
              <a:rPr lang="ru-RU" b="0" i="0" dirty="0">
                <a:solidFill>
                  <a:srgbClr val="000000"/>
                </a:solidFill>
                <a:effectLst/>
                <a:latin typeface="Gilroy"/>
              </a:rPr>
              <a:t> </a:t>
            </a:r>
            <a:r>
              <a:rPr lang="ru-RU" b="0" i="0" dirty="0" err="1">
                <a:solidFill>
                  <a:srgbClr val="000000"/>
                </a:solidFill>
                <a:effectLst/>
                <a:latin typeface="Gilroy"/>
              </a:rPr>
              <a:t>проектів</a:t>
            </a:r>
            <a:r>
              <a:rPr lang="ru-RU" b="0" i="0" dirty="0">
                <a:solidFill>
                  <a:srgbClr val="000000"/>
                </a:solidFill>
                <a:effectLst/>
                <a:latin typeface="Gilroy"/>
              </a:rPr>
              <a:t> </a:t>
            </a:r>
            <a:r>
              <a:rPr lang="ru-RU" b="0" i="0" dirty="0" err="1">
                <a:solidFill>
                  <a:srgbClr val="000000"/>
                </a:solidFill>
                <a:effectLst/>
                <a:latin typeface="Gilroy"/>
              </a:rPr>
              <a:t>потрібна</a:t>
            </a:r>
            <a:r>
              <a:rPr lang="ru-RU" b="0" i="0" dirty="0">
                <a:solidFill>
                  <a:srgbClr val="000000"/>
                </a:solidFill>
                <a:effectLst/>
                <a:latin typeface="Gilroy"/>
              </a:rPr>
              <a:t> </a:t>
            </a:r>
            <a:r>
              <a:rPr lang="ru-RU" b="0" i="0" dirty="0" err="1">
                <a:solidFill>
                  <a:srgbClr val="000000"/>
                </a:solidFill>
                <a:effectLst/>
                <a:latin typeface="Gilroy"/>
              </a:rPr>
              <a:t>докладна</a:t>
            </a:r>
            <a:r>
              <a:rPr lang="ru-RU" b="0" i="0" dirty="0">
                <a:solidFill>
                  <a:srgbClr val="000000"/>
                </a:solidFill>
                <a:effectLst/>
                <a:latin typeface="Gilroy"/>
              </a:rPr>
              <a:t> </a:t>
            </a:r>
            <a:r>
              <a:rPr lang="ru-RU" b="0" i="0" dirty="0" err="1">
                <a:solidFill>
                  <a:srgbClr val="000000"/>
                </a:solidFill>
                <a:effectLst/>
                <a:latin typeface="Gilroy"/>
              </a:rPr>
              <a:t>документація</a:t>
            </a:r>
            <a:r>
              <a:rPr lang="ru-RU" b="0" i="0" dirty="0">
                <a:solidFill>
                  <a:srgbClr val="000000"/>
                </a:solidFill>
                <a:effectLst/>
                <a:latin typeface="Gilroy"/>
              </a:rPr>
              <a:t> — </a:t>
            </a:r>
            <a:r>
              <a:rPr lang="ru-RU" b="0" i="0" dirty="0" err="1">
                <a:solidFill>
                  <a:srgbClr val="000000"/>
                </a:solidFill>
                <a:effectLst/>
                <a:latin typeface="Gilroy"/>
              </a:rPr>
              <a:t>це</a:t>
            </a:r>
            <a:r>
              <a:rPr lang="ru-RU" b="0" i="0" dirty="0">
                <a:solidFill>
                  <a:srgbClr val="000000"/>
                </a:solidFill>
                <a:effectLst/>
                <a:latin typeface="Gilroy"/>
              </a:rPr>
              <a:t> </a:t>
            </a:r>
            <a:r>
              <a:rPr lang="ru-RU" b="0" i="0" dirty="0" err="1">
                <a:solidFill>
                  <a:srgbClr val="000000"/>
                </a:solidFill>
                <a:effectLst/>
                <a:latin typeface="Gilroy"/>
              </a:rPr>
              <a:t>може</a:t>
            </a:r>
            <a:r>
              <a:rPr lang="ru-RU" b="0" i="0" dirty="0">
                <a:solidFill>
                  <a:srgbClr val="000000"/>
                </a:solidFill>
                <a:effectLst/>
                <a:latin typeface="Gilroy"/>
              </a:rPr>
              <a:t> бути </a:t>
            </a:r>
            <a:r>
              <a:rPr lang="ru-RU" b="0" i="0" dirty="0" err="1">
                <a:solidFill>
                  <a:srgbClr val="000000"/>
                </a:solidFill>
                <a:effectLst/>
                <a:latin typeface="Gilroy"/>
              </a:rPr>
              <a:t>потрібне</a:t>
            </a:r>
            <a:r>
              <a:rPr lang="ru-RU" b="0" i="0" dirty="0">
                <a:solidFill>
                  <a:srgbClr val="000000"/>
                </a:solidFill>
                <a:effectLst/>
                <a:latin typeface="Gilroy"/>
              </a:rPr>
              <a:t> для </a:t>
            </a:r>
            <a:r>
              <a:rPr lang="ru-RU" b="0" i="0" dirty="0" err="1">
                <a:solidFill>
                  <a:srgbClr val="000000"/>
                </a:solidFill>
                <a:effectLst/>
                <a:latin typeface="Gilroy"/>
              </a:rPr>
              <a:t>дотримання</a:t>
            </a:r>
            <a:r>
              <a:rPr lang="ru-RU" b="0" i="0" dirty="0">
                <a:solidFill>
                  <a:srgbClr val="000000"/>
                </a:solidFill>
                <a:effectLst/>
                <a:latin typeface="Gilroy"/>
              </a:rPr>
              <a:t> </a:t>
            </a:r>
            <a:r>
              <a:rPr lang="ru-RU" b="0" i="0" dirty="0" err="1">
                <a:solidFill>
                  <a:srgbClr val="000000"/>
                </a:solidFill>
                <a:effectLst/>
                <a:latin typeface="Gilroy"/>
              </a:rPr>
              <a:t>нормативних</a:t>
            </a:r>
            <a:r>
              <a:rPr lang="ru-RU" b="0" i="0" dirty="0">
                <a:solidFill>
                  <a:srgbClr val="000000"/>
                </a:solidFill>
                <a:effectLst/>
                <a:latin typeface="Gilroy"/>
              </a:rPr>
              <a:t> </a:t>
            </a:r>
            <a:r>
              <a:rPr lang="ru-RU" b="0" i="0" dirty="0" err="1">
                <a:solidFill>
                  <a:srgbClr val="000000"/>
                </a:solidFill>
                <a:effectLst/>
                <a:latin typeface="Gilroy"/>
              </a:rPr>
              <a:t>вимог</a:t>
            </a:r>
            <a:r>
              <a:rPr lang="ru-RU" b="0" i="0" dirty="0">
                <a:solidFill>
                  <a:srgbClr val="000000"/>
                </a:solidFill>
                <a:effectLst/>
                <a:latin typeface="Gilroy"/>
              </a:rPr>
              <a:t>. Короткою </a:t>
            </a:r>
            <a:r>
              <a:rPr lang="ru-RU" b="0" i="0" dirty="0" err="1">
                <a:solidFill>
                  <a:srgbClr val="000000"/>
                </a:solidFill>
                <a:effectLst/>
                <a:latin typeface="Gilroy"/>
              </a:rPr>
              <a:t>документацією</a:t>
            </a:r>
            <a:r>
              <a:rPr lang="ru-RU" b="0" i="0" dirty="0">
                <a:solidFill>
                  <a:srgbClr val="000000"/>
                </a:solidFill>
                <a:effectLst/>
                <a:latin typeface="Gilroy"/>
              </a:rPr>
              <a:t> </a:t>
            </a:r>
            <a:r>
              <a:rPr lang="ru-RU" b="0" i="0" dirty="0" err="1">
                <a:solidFill>
                  <a:srgbClr val="000000"/>
                </a:solidFill>
                <a:effectLst/>
                <a:latin typeface="Gilroy"/>
              </a:rPr>
              <a:t>недостатньо</a:t>
            </a:r>
            <a:r>
              <a:rPr lang="ru-RU" b="0" i="0" dirty="0">
                <a:solidFill>
                  <a:srgbClr val="000000"/>
                </a:solidFill>
                <a:effectLst/>
                <a:latin typeface="Gilroy"/>
              </a:rPr>
              <a:t>.</a:t>
            </a:r>
          </a:p>
          <a:p>
            <a:pPr algn="l">
              <a:buFont typeface="Arial" panose="020B0604020202020204" pitchFamily="34" charset="0"/>
              <a:buChar char="•"/>
            </a:pPr>
            <a:r>
              <a:rPr lang="ru-RU" b="0" i="0" dirty="0" err="1">
                <a:solidFill>
                  <a:srgbClr val="000000"/>
                </a:solidFill>
                <a:effectLst/>
                <a:latin typeface="Gilroy"/>
              </a:rPr>
              <a:t>Перехід</a:t>
            </a:r>
            <a:r>
              <a:rPr lang="ru-RU" b="0" i="0" dirty="0">
                <a:solidFill>
                  <a:srgbClr val="000000"/>
                </a:solidFill>
                <a:effectLst/>
                <a:latin typeface="Gilroy"/>
              </a:rPr>
              <a:t> на </a:t>
            </a:r>
            <a:r>
              <a:rPr lang="en-US" b="0" i="0" dirty="0">
                <a:solidFill>
                  <a:srgbClr val="000000"/>
                </a:solidFill>
                <a:effectLst/>
                <a:latin typeface="Gilroy"/>
              </a:rPr>
              <a:t>Agile </a:t>
            </a:r>
            <a:r>
              <a:rPr lang="ru-RU" b="0" i="0" dirty="0" err="1">
                <a:solidFill>
                  <a:srgbClr val="000000"/>
                </a:solidFill>
                <a:effectLst/>
                <a:latin typeface="Gilroy"/>
              </a:rPr>
              <a:t>може</a:t>
            </a:r>
            <a:r>
              <a:rPr lang="ru-RU" b="0" i="0" dirty="0">
                <a:solidFill>
                  <a:srgbClr val="000000"/>
                </a:solidFill>
                <a:effectLst/>
                <a:latin typeface="Gilroy"/>
              </a:rPr>
              <a:t> </a:t>
            </a:r>
            <a:r>
              <a:rPr lang="ru-RU" b="0" i="0" dirty="0" err="1">
                <a:solidFill>
                  <a:srgbClr val="000000"/>
                </a:solidFill>
                <a:effectLst/>
                <a:latin typeface="Gilroy"/>
              </a:rPr>
              <a:t>зустріти</a:t>
            </a:r>
            <a:r>
              <a:rPr lang="ru-RU" b="0" i="0" dirty="0">
                <a:solidFill>
                  <a:srgbClr val="000000"/>
                </a:solidFill>
                <a:effectLst/>
                <a:latin typeface="Gilroy"/>
              </a:rPr>
              <a:t> </a:t>
            </a:r>
            <a:r>
              <a:rPr lang="ru-RU" b="0" i="0" dirty="0" err="1">
                <a:solidFill>
                  <a:srgbClr val="000000"/>
                </a:solidFill>
                <a:effectLst/>
                <a:latin typeface="Gilroy"/>
              </a:rPr>
              <a:t>опір</a:t>
            </a:r>
            <a:r>
              <a:rPr lang="ru-RU" b="0" i="0" dirty="0">
                <a:solidFill>
                  <a:srgbClr val="000000"/>
                </a:solidFill>
                <a:effectLst/>
                <a:latin typeface="Gilroy"/>
              </a:rPr>
              <a:t> з боку </a:t>
            </a:r>
            <a:r>
              <a:rPr lang="ru-RU" b="0" i="0" dirty="0" err="1">
                <a:solidFill>
                  <a:srgbClr val="000000"/>
                </a:solidFill>
                <a:effectLst/>
                <a:latin typeface="Gilroy"/>
              </a:rPr>
              <a:t>команди</a:t>
            </a:r>
            <a:r>
              <a:rPr lang="ru-RU" b="0" i="0" dirty="0">
                <a:solidFill>
                  <a:srgbClr val="000000"/>
                </a:solidFill>
                <a:effectLst/>
                <a:latin typeface="Gilroy"/>
              </a:rPr>
              <a:t> </a:t>
            </a:r>
            <a:r>
              <a:rPr lang="ru-RU" b="0" i="0" dirty="0" err="1">
                <a:solidFill>
                  <a:srgbClr val="000000"/>
                </a:solidFill>
                <a:effectLst/>
                <a:latin typeface="Gilroy"/>
              </a:rPr>
              <a:t>розробників</a:t>
            </a:r>
            <a:r>
              <a:rPr lang="ru-RU" b="0" i="0" dirty="0">
                <a:solidFill>
                  <a:srgbClr val="000000"/>
                </a:solidFill>
                <a:effectLst/>
                <a:latin typeface="Gilroy"/>
              </a:rPr>
              <a:t> та </a:t>
            </a:r>
            <a:r>
              <a:rPr lang="ru-RU" b="0" i="0" dirty="0" err="1">
                <a:solidFill>
                  <a:srgbClr val="000000"/>
                </a:solidFill>
                <a:effectLst/>
                <a:latin typeface="Gilroy"/>
              </a:rPr>
              <a:t>керівництва</a:t>
            </a:r>
            <a:r>
              <a:rPr lang="ru-RU" b="0" i="0" dirty="0">
                <a:solidFill>
                  <a:srgbClr val="000000"/>
                </a:solidFill>
                <a:effectLst/>
                <a:latin typeface="Gilroy"/>
              </a:rPr>
              <a:t>, </a:t>
            </a:r>
            <a:r>
              <a:rPr lang="ru-RU" b="0" i="0" dirty="0" err="1">
                <a:solidFill>
                  <a:srgbClr val="000000"/>
                </a:solidFill>
                <a:effectLst/>
                <a:latin typeface="Gilroy"/>
              </a:rPr>
              <a:t>які</a:t>
            </a:r>
            <a:r>
              <a:rPr lang="ru-RU" b="0" i="0" dirty="0">
                <a:solidFill>
                  <a:srgbClr val="000000"/>
                </a:solidFill>
                <a:effectLst/>
                <a:latin typeface="Gilroy"/>
              </a:rPr>
              <a:t> </a:t>
            </a:r>
            <a:r>
              <a:rPr lang="ru-RU" b="0" i="0" dirty="0" err="1">
                <a:solidFill>
                  <a:srgbClr val="000000"/>
                </a:solidFill>
                <a:effectLst/>
                <a:latin typeface="Gilroy"/>
              </a:rPr>
              <a:t>звикли</a:t>
            </a:r>
            <a:r>
              <a:rPr lang="ru-RU" b="0" i="0" dirty="0">
                <a:solidFill>
                  <a:srgbClr val="000000"/>
                </a:solidFill>
                <a:effectLst/>
                <a:latin typeface="Gilroy"/>
              </a:rPr>
              <a:t> до </a:t>
            </a:r>
            <a:r>
              <a:rPr lang="ru-RU" b="0" i="0" dirty="0" err="1">
                <a:solidFill>
                  <a:srgbClr val="000000"/>
                </a:solidFill>
                <a:effectLst/>
                <a:latin typeface="Gilroy"/>
              </a:rPr>
              <a:t>традиційних</a:t>
            </a:r>
            <a:r>
              <a:rPr lang="ru-RU" b="0" i="0" dirty="0">
                <a:solidFill>
                  <a:srgbClr val="000000"/>
                </a:solidFill>
                <a:effectLst/>
                <a:latin typeface="Gilroy"/>
              </a:rPr>
              <a:t> </a:t>
            </a:r>
            <a:r>
              <a:rPr lang="ru-RU" b="0" i="0" dirty="0" err="1">
                <a:solidFill>
                  <a:srgbClr val="000000"/>
                </a:solidFill>
                <a:effectLst/>
                <a:latin typeface="Gilroy"/>
              </a:rPr>
              <a:t>методологій</a:t>
            </a:r>
            <a:r>
              <a:rPr lang="ru-RU" b="0" i="0" dirty="0">
                <a:solidFill>
                  <a:srgbClr val="000000"/>
                </a:solidFill>
                <a:effectLst/>
                <a:latin typeface="Gilroy"/>
              </a:rPr>
              <a:t>.</a:t>
            </a:r>
          </a:p>
          <a:p>
            <a:pPr algn="l">
              <a:buFont typeface="Arial" panose="020B0604020202020204" pitchFamily="34" charset="0"/>
              <a:buChar char="•"/>
            </a:pPr>
            <a:endParaRPr lang="ru-RU" b="0" i="0" dirty="0">
              <a:solidFill>
                <a:srgbClr val="000000"/>
              </a:solidFill>
              <a:effectLst/>
              <a:latin typeface="Gilroy"/>
            </a:endParaRPr>
          </a:p>
          <a:p>
            <a:endParaRPr lang="en-US" dirty="0"/>
          </a:p>
        </p:txBody>
      </p:sp>
    </p:spTree>
    <p:extLst>
      <p:ext uri="{BB962C8B-B14F-4D97-AF65-F5344CB8AC3E}">
        <p14:creationId xmlns:p14="http://schemas.microsoft.com/office/powerpoint/2010/main" val="3114120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7415</Words>
  <Application>Microsoft Office PowerPoint</Application>
  <PresentationFormat>Widescreen</PresentationFormat>
  <Paragraphs>337</Paragraphs>
  <Slides>64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Calibri Light</vt:lpstr>
      <vt:lpstr>Gilroy</vt:lpstr>
      <vt:lpstr>HeliosExtC</vt:lpstr>
      <vt:lpstr>HeliosExtC-bold</vt:lpstr>
      <vt:lpstr>Open Sans</vt:lpstr>
      <vt:lpstr>PT Sans Caption</vt:lpstr>
      <vt:lpstr>Office Theme</vt:lpstr>
      <vt:lpstr>Методології розробки</vt:lpstr>
      <vt:lpstr>Що таке методології розробки програмного забезпечення? </vt:lpstr>
      <vt:lpstr>Топ-8 методологій розробки ПЗ</vt:lpstr>
      <vt:lpstr>Методологія Waterfall (каскадна або водоспадна модель)</vt:lpstr>
      <vt:lpstr>PowerPoint Presentation</vt:lpstr>
      <vt:lpstr>Кому підходить</vt:lpstr>
      <vt:lpstr>Методологія Agile (гнучка методологія розробки) </vt:lpstr>
      <vt:lpstr>У рамках Agile проект ділиться на невеликі забіги (спринти), тривалість яких зазвичай становить 2-4 тижні.  </vt:lpstr>
      <vt:lpstr>PowerPoint Presentation</vt:lpstr>
      <vt:lpstr>Кому підходить</vt:lpstr>
      <vt:lpstr>Методологія Scrum</vt:lpstr>
      <vt:lpstr>PowerPoint Presentation</vt:lpstr>
      <vt:lpstr>Кому підходить</vt:lpstr>
      <vt:lpstr>Методологія Lean (ощадна розробка)</vt:lpstr>
      <vt:lpstr>PowerPoint Presentation</vt:lpstr>
      <vt:lpstr>Кому підходить</vt:lpstr>
      <vt:lpstr>Створення прототипу (Prototype model)</vt:lpstr>
      <vt:lpstr>PowerPoint Presentation</vt:lpstr>
      <vt:lpstr>Кому підходить</vt:lpstr>
      <vt:lpstr>Екстремальне програмування (XP)</vt:lpstr>
      <vt:lpstr>PowerPoint Presentation</vt:lpstr>
      <vt:lpstr>Кому підходить</vt:lpstr>
      <vt:lpstr>Швидка розробка програм (RAD)</vt:lpstr>
      <vt:lpstr>PowerPoint Presentation</vt:lpstr>
      <vt:lpstr>Кому підходить</vt:lpstr>
      <vt:lpstr>Функціонально-орієнтована технологія (FDD)</vt:lpstr>
      <vt:lpstr>PowerPoint Presentation</vt:lpstr>
      <vt:lpstr>Кому підходить</vt:lpstr>
      <vt:lpstr>Підведемо підсумки</vt:lpstr>
      <vt:lpstr>Jira</vt:lpstr>
      <vt:lpstr>Agile-разработка с Jira</vt:lpstr>
      <vt:lpstr>Есть два подхода к работе над проектом, основанные на Agile.</vt:lpstr>
      <vt:lpstr>Есть два подхода к работе над проектом, основанные на Agile.</vt:lpstr>
      <vt:lpstr>Для чего используют Jira</vt:lpstr>
      <vt:lpstr>Как пользоваться Jira</vt:lpstr>
      <vt:lpstr>Интерфейс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Создание первого проекта</vt:lpstr>
      <vt:lpstr>Шаг 1. Jira предлагает на выбор три шаблона проектов, которые подходят для разных методов работы команд:</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Создание задачи</vt:lpstr>
      <vt:lpstr>PowerPoint Presentation</vt:lpstr>
      <vt:lpstr>Повышение производительности Jira</vt:lpstr>
      <vt:lpstr>Аналоги Jira</vt:lpstr>
      <vt:lpstr>Принципы и особенности оценки (Estimations) в Agile </vt:lpstr>
      <vt:lpstr>Методы оценки</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Методології розробки</dc:title>
  <dc:creator>Shchebetovskyi, Dmitriy</dc:creator>
  <cp:lastModifiedBy>Shchebetovskyi, Dmitriy</cp:lastModifiedBy>
  <cp:revision>76</cp:revision>
  <dcterms:created xsi:type="dcterms:W3CDTF">2024-04-29T23:07:23Z</dcterms:created>
  <dcterms:modified xsi:type="dcterms:W3CDTF">2024-04-30T00:13:06Z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f2a5e4-10d8-4dfe-8082-7352c27520cb_Enabled">
    <vt:lpwstr>true</vt:lpwstr>
  </property>
  <property fmtid="{D5CDD505-2E9C-101B-9397-08002B2CF9AE}" pid="3" name="MSIP_Label_e3f2a5e4-10d8-4dfe-8082-7352c27520cb_SetDate">
    <vt:lpwstr>2024-04-29T23:10:24Z</vt:lpwstr>
  </property>
  <property fmtid="{D5CDD505-2E9C-101B-9397-08002B2CF9AE}" pid="4" name="MSIP_Label_e3f2a5e4-10d8-4dfe-8082-7352c27520cb_Method">
    <vt:lpwstr>Standard</vt:lpwstr>
  </property>
  <property fmtid="{D5CDD505-2E9C-101B-9397-08002B2CF9AE}" pid="5" name="MSIP_Label_e3f2a5e4-10d8-4dfe-8082-7352c27520cb_Name">
    <vt:lpwstr>_Official</vt:lpwstr>
  </property>
  <property fmtid="{D5CDD505-2E9C-101B-9397-08002B2CF9AE}" pid="6" name="MSIP_Label_e3f2a5e4-10d8-4dfe-8082-7352c27520cb_SiteId">
    <vt:lpwstr>2864f69d-77c3-4fbe-bbc0-97502052391a</vt:lpwstr>
  </property>
  <property fmtid="{D5CDD505-2E9C-101B-9397-08002B2CF9AE}" pid="7" name="MSIP_Label_e3f2a5e4-10d8-4dfe-8082-7352c27520cb_ActionId">
    <vt:lpwstr>1867aed2-34fe-4269-94ae-fc77c4c77fee</vt:lpwstr>
  </property>
  <property fmtid="{D5CDD505-2E9C-101B-9397-08002B2CF9AE}" pid="8" name="MSIP_Label_e3f2a5e4-10d8-4dfe-8082-7352c27520cb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[OFFICIAL]</vt:lpwstr>
  </property>
</Properties>
</file>